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86" r:id="rId2"/>
    <p:sldId id="259" r:id="rId3"/>
    <p:sldId id="282" r:id="rId4"/>
    <p:sldId id="267" r:id="rId5"/>
    <p:sldId id="294" r:id="rId6"/>
    <p:sldId id="265" r:id="rId7"/>
    <p:sldId id="309" r:id="rId8"/>
    <p:sldId id="310" r:id="rId9"/>
    <p:sldId id="301" r:id="rId10"/>
    <p:sldId id="285" r:id="rId11"/>
    <p:sldId id="280" r:id="rId12"/>
    <p:sldId id="275" r:id="rId13"/>
    <p:sldId id="299" r:id="rId14"/>
    <p:sldId id="287" r:id="rId15"/>
    <p:sldId id="276" r:id="rId16"/>
    <p:sldId id="281" r:id="rId17"/>
    <p:sldId id="277" r:id="rId18"/>
    <p:sldId id="297" r:id="rId1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Quinton De Beer" initials="QDB" lastIdx="1" clrIdx="0">
    <p:extLst>
      <p:ext uri="{19B8F6BF-5375-455C-9EA6-DF929625EA0E}">
        <p15:presenceInfo xmlns:p15="http://schemas.microsoft.com/office/powerpoint/2012/main" userId="S::quinton@nfmc.org.za::94746a12-84d1-4fdc-b582-a554bbb73bd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17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B00AC9-C222-4764-8F6E-24B5BDF784D9}" v="18" dt="2022-01-11T12:48:16.3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18" autoAdjust="0"/>
    <p:restoredTop sz="94660"/>
  </p:normalViewPr>
  <p:slideViewPr>
    <p:cSldViewPr>
      <p:cViewPr varScale="1">
        <p:scale>
          <a:sx n="53" d="100"/>
          <a:sy n="53" d="100"/>
        </p:scale>
        <p:origin x="1306" y="4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1D040B76-40EB-4B13-B7B6-8DF33D7FDEA3}" type="datetimeFigureOut">
              <a:rPr lang="en-US" smtClean="0"/>
              <a:t>1/29/2025</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5878DE1B-1F7D-4CF8-895C-F15F3743C03B}" type="slidenum">
              <a:rPr lang="en-US" smtClean="0"/>
              <a:t>‹#›</a:t>
            </a:fld>
            <a:endParaRPr lang="en-US"/>
          </a:p>
        </p:txBody>
      </p:sp>
    </p:spTree>
    <p:extLst>
      <p:ext uri="{BB962C8B-B14F-4D97-AF65-F5344CB8AC3E}">
        <p14:creationId xmlns:p14="http://schemas.microsoft.com/office/powerpoint/2010/main" val="3194236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E9160ED-2EC8-4B30-BE3A-8F64C30F06BD}"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F31D30-3E04-4C86-A6E4-E68A77B9A354}" type="slidenum">
              <a:rPr lang="en-US" smtClean="0"/>
              <a:t>‹#›</a:t>
            </a:fld>
            <a:endParaRPr lang="en-US"/>
          </a:p>
        </p:txBody>
      </p:sp>
    </p:spTree>
    <p:extLst>
      <p:ext uri="{BB962C8B-B14F-4D97-AF65-F5344CB8AC3E}">
        <p14:creationId xmlns:p14="http://schemas.microsoft.com/office/powerpoint/2010/main" val="941425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9160ED-2EC8-4B30-BE3A-8F64C30F06BD}"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F31D30-3E04-4C86-A6E4-E68A77B9A354}" type="slidenum">
              <a:rPr lang="en-US" smtClean="0"/>
              <a:t>‹#›</a:t>
            </a:fld>
            <a:endParaRPr lang="en-US"/>
          </a:p>
        </p:txBody>
      </p:sp>
    </p:spTree>
    <p:extLst>
      <p:ext uri="{BB962C8B-B14F-4D97-AF65-F5344CB8AC3E}">
        <p14:creationId xmlns:p14="http://schemas.microsoft.com/office/powerpoint/2010/main" val="254296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9160ED-2EC8-4B30-BE3A-8F64C30F06BD}"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F31D30-3E04-4C86-A6E4-E68A77B9A354}" type="slidenum">
              <a:rPr lang="en-US" smtClean="0"/>
              <a:t>‹#›</a:t>
            </a:fld>
            <a:endParaRPr lang="en-US"/>
          </a:p>
        </p:txBody>
      </p:sp>
    </p:spTree>
    <p:extLst>
      <p:ext uri="{BB962C8B-B14F-4D97-AF65-F5344CB8AC3E}">
        <p14:creationId xmlns:p14="http://schemas.microsoft.com/office/powerpoint/2010/main" val="3540497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9160ED-2EC8-4B30-BE3A-8F64C30F06BD}"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F31D30-3E04-4C86-A6E4-E68A77B9A354}" type="slidenum">
              <a:rPr lang="en-US" smtClean="0"/>
              <a:t>‹#›</a:t>
            </a:fld>
            <a:endParaRPr lang="en-US"/>
          </a:p>
        </p:txBody>
      </p:sp>
    </p:spTree>
    <p:extLst>
      <p:ext uri="{BB962C8B-B14F-4D97-AF65-F5344CB8AC3E}">
        <p14:creationId xmlns:p14="http://schemas.microsoft.com/office/powerpoint/2010/main" val="2912413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9160ED-2EC8-4B30-BE3A-8F64C30F06BD}"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F31D30-3E04-4C86-A6E4-E68A77B9A354}" type="slidenum">
              <a:rPr lang="en-US" smtClean="0"/>
              <a:t>‹#›</a:t>
            </a:fld>
            <a:endParaRPr lang="en-US"/>
          </a:p>
        </p:txBody>
      </p:sp>
    </p:spTree>
    <p:extLst>
      <p:ext uri="{BB962C8B-B14F-4D97-AF65-F5344CB8AC3E}">
        <p14:creationId xmlns:p14="http://schemas.microsoft.com/office/powerpoint/2010/main" val="3166212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E9160ED-2EC8-4B30-BE3A-8F64C30F06BD}" type="datetimeFigureOut">
              <a:rPr lang="en-US" smtClean="0"/>
              <a:t>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F31D30-3E04-4C86-A6E4-E68A77B9A354}" type="slidenum">
              <a:rPr lang="en-US" smtClean="0"/>
              <a:t>‹#›</a:t>
            </a:fld>
            <a:endParaRPr lang="en-US"/>
          </a:p>
        </p:txBody>
      </p:sp>
    </p:spTree>
    <p:extLst>
      <p:ext uri="{BB962C8B-B14F-4D97-AF65-F5344CB8AC3E}">
        <p14:creationId xmlns:p14="http://schemas.microsoft.com/office/powerpoint/2010/main" val="733253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E9160ED-2EC8-4B30-BE3A-8F64C30F06BD}" type="datetimeFigureOut">
              <a:rPr lang="en-US" smtClean="0"/>
              <a:t>1/29/2025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F31D30-3E04-4C86-A6E4-E68A77B9A354}" type="slidenum">
              <a:rPr lang="en-US" smtClean="0"/>
              <a:t>‹#›</a:t>
            </a:fld>
            <a:endParaRPr lang="en-US"/>
          </a:p>
        </p:txBody>
      </p:sp>
    </p:spTree>
    <p:extLst>
      <p:ext uri="{BB962C8B-B14F-4D97-AF65-F5344CB8AC3E}">
        <p14:creationId xmlns:p14="http://schemas.microsoft.com/office/powerpoint/2010/main" val="4173491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9160ED-2EC8-4B30-BE3A-8F64C30F06BD}" type="datetimeFigureOut">
              <a:rPr lang="en-US" smtClean="0"/>
              <a:t>1/29/2025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F31D30-3E04-4C86-A6E4-E68A77B9A354}" type="slidenum">
              <a:rPr lang="en-US" smtClean="0"/>
              <a:t>‹#›</a:t>
            </a:fld>
            <a:endParaRPr lang="en-US"/>
          </a:p>
        </p:txBody>
      </p:sp>
    </p:spTree>
    <p:extLst>
      <p:ext uri="{BB962C8B-B14F-4D97-AF65-F5344CB8AC3E}">
        <p14:creationId xmlns:p14="http://schemas.microsoft.com/office/powerpoint/2010/main" val="1401036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9160ED-2EC8-4B30-BE3A-8F64C30F06BD}" type="datetimeFigureOut">
              <a:rPr lang="en-US" smtClean="0"/>
              <a:t>1/29/2025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F31D30-3E04-4C86-A6E4-E68A77B9A354}" type="slidenum">
              <a:rPr lang="en-US" smtClean="0"/>
              <a:t>‹#›</a:t>
            </a:fld>
            <a:endParaRPr lang="en-US"/>
          </a:p>
        </p:txBody>
      </p:sp>
    </p:spTree>
    <p:extLst>
      <p:ext uri="{BB962C8B-B14F-4D97-AF65-F5344CB8AC3E}">
        <p14:creationId xmlns:p14="http://schemas.microsoft.com/office/powerpoint/2010/main" val="3455556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9160ED-2EC8-4B30-BE3A-8F64C30F06BD}" type="datetimeFigureOut">
              <a:rPr lang="en-US" smtClean="0"/>
              <a:t>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F31D30-3E04-4C86-A6E4-E68A77B9A354}" type="slidenum">
              <a:rPr lang="en-US" smtClean="0"/>
              <a:t>‹#›</a:t>
            </a:fld>
            <a:endParaRPr lang="en-US"/>
          </a:p>
        </p:txBody>
      </p:sp>
    </p:spTree>
    <p:extLst>
      <p:ext uri="{BB962C8B-B14F-4D97-AF65-F5344CB8AC3E}">
        <p14:creationId xmlns:p14="http://schemas.microsoft.com/office/powerpoint/2010/main" val="3158516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9160ED-2EC8-4B30-BE3A-8F64C30F06BD}" type="datetimeFigureOut">
              <a:rPr lang="en-US" smtClean="0"/>
              <a:t>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F31D30-3E04-4C86-A6E4-E68A77B9A354}" type="slidenum">
              <a:rPr lang="en-US" smtClean="0"/>
              <a:t>‹#›</a:t>
            </a:fld>
            <a:endParaRPr lang="en-US"/>
          </a:p>
        </p:txBody>
      </p:sp>
    </p:spTree>
    <p:extLst>
      <p:ext uri="{BB962C8B-B14F-4D97-AF65-F5344CB8AC3E}">
        <p14:creationId xmlns:p14="http://schemas.microsoft.com/office/powerpoint/2010/main" val="1820568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9160ED-2EC8-4B30-BE3A-8F64C30F06BD}" type="datetimeFigureOut">
              <a:rPr lang="en-US" smtClean="0"/>
              <a:t>1/29/2025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F31D30-3E04-4C86-A6E4-E68A77B9A354}" type="slidenum">
              <a:rPr lang="en-US" smtClean="0"/>
              <a:t>‹#›</a:t>
            </a:fld>
            <a:endParaRPr lang="en-US"/>
          </a:p>
        </p:txBody>
      </p:sp>
    </p:spTree>
    <p:extLst>
      <p:ext uri="{BB962C8B-B14F-4D97-AF65-F5344CB8AC3E}">
        <p14:creationId xmlns:p14="http://schemas.microsoft.com/office/powerpoint/2010/main" val="582238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23AC064-BC96-4F32-8AE1-B2FD387548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3551" y="4633546"/>
            <a:ext cx="8579094"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3" name="Straight Connector 72">
            <a:extLst>
              <a:ext uri="{FF2B5EF4-FFF2-40B4-BE49-F238E27FC236}">
                <a16:creationId xmlns:a16="http://schemas.microsoft.com/office/drawing/2014/main" id="{A58B1B64-31F5-4A02-8CDF-89C2A37BF4A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69330" y="4801011"/>
            <a:ext cx="0" cy="146304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pic>
        <p:nvPicPr>
          <p:cNvPr id="14" name="Picture 2" descr="May be an image of text">
            <a:extLst>
              <a:ext uri="{FF2B5EF4-FFF2-40B4-BE49-F238E27FC236}">
                <a16:creationId xmlns:a16="http://schemas.microsoft.com/office/drawing/2014/main" id="{E5201A5F-F5F4-43BB-9783-B231E040B4D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883" b="5883"/>
          <a:stretch/>
        </p:blipFill>
        <p:spPr bwMode="auto">
          <a:xfrm>
            <a:off x="239713" y="600075"/>
            <a:ext cx="5133975" cy="3408363"/>
          </a:xfrm>
          <a:prstGeom prst="rect">
            <a:avLst/>
          </a:prstGeom>
          <a:extLst>
            <a:ext uri="{909E8E84-426E-40DD-AFC4-6F175D3DCCD1}">
              <a14:hiddenFill xmlns:a14="http://schemas.microsoft.com/office/drawing/2010/main">
                <a:solidFill>
                  <a:srgbClr val="FFFFFF"/>
                </a:solidFill>
              </a14:hiddenFill>
            </a:ext>
          </a:extLst>
        </p:spPr>
      </p:pic>
      <p:pic>
        <p:nvPicPr>
          <p:cNvPr id="1026" name="Picture 2" descr="The MCSA logo – MCSA">
            <a:extLst>
              <a:ext uri="{FF2B5EF4-FFF2-40B4-BE49-F238E27FC236}">
                <a16:creationId xmlns:a16="http://schemas.microsoft.com/office/drawing/2014/main" id="{DF2DF979-3BCC-4EC6-9A2D-AB7AA19016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1475" y="600075"/>
            <a:ext cx="3408363" cy="3408363"/>
          </a:xfrm>
          <a:prstGeom prst="rect">
            <a:avLst/>
          </a:prstGeom>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5A1EC9E-71B6-43BB-95E9-D89A291FEF09}"/>
              </a:ext>
            </a:extLst>
          </p:cNvPr>
          <p:cNvSpPr>
            <a:spLocks noGrp="1"/>
          </p:cNvSpPr>
          <p:nvPr>
            <p:ph type="ctrTitle"/>
          </p:nvPr>
        </p:nvSpPr>
        <p:spPr>
          <a:xfrm>
            <a:off x="473202" y="4791456"/>
            <a:ext cx="5383530" cy="1508760"/>
          </a:xfrm>
        </p:spPr>
        <p:txBody>
          <a:bodyPr anchor="ctr">
            <a:normAutofit/>
          </a:bodyPr>
          <a:lstStyle/>
          <a:p>
            <a:pPr algn="r"/>
            <a:r>
              <a:rPr lang="en-US" sz="4200" b="1">
                <a:solidFill>
                  <a:schemeClr val="bg1"/>
                </a:solidFill>
              </a:rPr>
              <a:t>Order of Deacons Information Session</a:t>
            </a:r>
          </a:p>
        </p:txBody>
      </p:sp>
      <p:sp>
        <p:nvSpPr>
          <p:cNvPr id="3" name="Subtitle 2">
            <a:extLst>
              <a:ext uri="{FF2B5EF4-FFF2-40B4-BE49-F238E27FC236}">
                <a16:creationId xmlns:a16="http://schemas.microsoft.com/office/drawing/2014/main" id="{A4C0A20A-AA92-4251-BF39-BC429C1BE833}"/>
              </a:ext>
            </a:extLst>
          </p:cNvPr>
          <p:cNvSpPr>
            <a:spLocks noGrp="1"/>
          </p:cNvSpPr>
          <p:nvPr>
            <p:ph type="subTitle" idx="1"/>
          </p:nvPr>
        </p:nvSpPr>
        <p:spPr>
          <a:xfrm>
            <a:off x="6268212" y="4792077"/>
            <a:ext cx="2393442" cy="1507413"/>
          </a:xfrm>
        </p:spPr>
        <p:txBody>
          <a:bodyPr anchor="ctr">
            <a:normAutofit/>
          </a:bodyPr>
          <a:lstStyle/>
          <a:p>
            <a:r>
              <a:rPr lang="en-US" sz="1900" b="1" dirty="0">
                <a:solidFill>
                  <a:srgbClr val="FF0000"/>
                </a:solidFill>
              </a:rPr>
              <a:t>Methodist Church of Southern Africa</a:t>
            </a:r>
          </a:p>
        </p:txBody>
      </p:sp>
    </p:spTree>
    <p:extLst>
      <p:ext uri="{BB962C8B-B14F-4D97-AF65-F5344CB8AC3E}">
        <p14:creationId xmlns:p14="http://schemas.microsoft.com/office/powerpoint/2010/main" val="1242386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77799"/>
            <a:ext cx="8915400" cy="830997"/>
          </a:xfrm>
          <a:prstGeom prst="rect">
            <a:avLst/>
          </a:prstGeom>
          <a:noFill/>
        </p:spPr>
        <p:txBody>
          <a:bodyPr wrap="square" rtlCol="0">
            <a:spAutoFit/>
          </a:bodyPr>
          <a:lstStyle/>
          <a:p>
            <a:pPr algn="ctr"/>
            <a:r>
              <a:rPr lang="en-US" sz="4800" b="1" dirty="0"/>
              <a:t>Called to Leadership:</a:t>
            </a:r>
          </a:p>
        </p:txBody>
      </p:sp>
      <p:sp>
        <p:nvSpPr>
          <p:cNvPr id="6" name="Rectangle: Rounded Corners 5">
            <a:extLst>
              <a:ext uri="{FF2B5EF4-FFF2-40B4-BE49-F238E27FC236}">
                <a16:creationId xmlns:a16="http://schemas.microsoft.com/office/drawing/2014/main" id="{7238F1DA-48EA-48D6-9F02-DCD5824B1FE6}"/>
              </a:ext>
            </a:extLst>
          </p:cNvPr>
          <p:cNvSpPr/>
          <p:nvPr/>
        </p:nvSpPr>
        <p:spPr>
          <a:xfrm>
            <a:off x="4951278" y="4164197"/>
            <a:ext cx="2819400" cy="2147106"/>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Ministry of </a:t>
            </a:r>
            <a:br>
              <a:rPr lang="en-US" sz="2400" b="1" dirty="0"/>
            </a:br>
            <a:r>
              <a:rPr lang="en-US" sz="2400" b="1" dirty="0"/>
              <a:t>Justice</a:t>
            </a:r>
          </a:p>
          <a:p>
            <a:pPr marL="285750" indent="-285750" algn="ctr">
              <a:buFontTx/>
              <a:buChar char="-"/>
            </a:pPr>
            <a:r>
              <a:rPr lang="en-US" dirty="0"/>
              <a:t>Social Work</a:t>
            </a:r>
          </a:p>
          <a:p>
            <a:pPr marL="285750" indent="-285750" algn="ctr">
              <a:buFontTx/>
              <a:buChar char="-"/>
            </a:pPr>
            <a:r>
              <a:rPr lang="en-US" dirty="0"/>
              <a:t>Disability Ministry</a:t>
            </a:r>
          </a:p>
          <a:p>
            <a:pPr marL="285750" indent="-285750" algn="ctr">
              <a:buFontTx/>
              <a:buChar char="-"/>
            </a:pPr>
            <a:r>
              <a:rPr lang="en-US" dirty="0"/>
              <a:t>Advocates</a:t>
            </a:r>
          </a:p>
        </p:txBody>
      </p:sp>
      <p:sp>
        <p:nvSpPr>
          <p:cNvPr id="8" name="Rectangle: Rounded Corners 7">
            <a:extLst>
              <a:ext uri="{FF2B5EF4-FFF2-40B4-BE49-F238E27FC236}">
                <a16:creationId xmlns:a16="http://schemas.microsoft.com/office/drawing/2014/main" id="{DA57BB6D-03B2-4BE4-8CC8-B07F569607FC}"/>
              </a:ext>
            </a:extLst>
          </p:cNvPr>
          <p:cNvSpPr/>
          <p:nvPr/>
        </p:nvSpPr>
        <p:spPr>
          <a:xfrm>
            <a:off x="1283127" y="4148562"/>
            <a:ext cx="2819400" cy="214710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Ministry of Compassion</a:t>
            </a:r>
          </a:p>
          <a:p>
            <a:pPr marL="285750" indent="-285750" algn="ctr">
              <a:buFontTx/>
              <a:buChar char="-"/>
            </a:pPr>
            <a:r>
              <a:rPr lang="en-US" dirty="0"/>
              <a:t>Counselor</a:t>
            </a:r>
            <a:br>
              <a:rPr lang="en-US" dirty="0"/>
            </a:br>
            <a:r>
              <a:rPr lang="en-US" dirty="0"/>
              <a:t>- Psychosocial Support</a:t>
            </a:r>
          </a:p>
          <a:p>
            <a:pPr marL="285750" indent="-285750" algn="ctr">
              <a:buFontTx/>
              <a:buChar char="-"/>
            </a:pPr>
            <a:r>
              <a:rPr lang="en-US" dirty="0"/>
              <a:t>Bereavement / Grief</a:t>
            </a:r>
          </a:p>
        </p:txBody>
      </p:sp>
      <p:sp>
        <p:nvSpPr>
          <p:cNvPr id="9" name="Rectangle: Rounded Corners 8">
            <a:extLst>
              <a:ext uri="{FF2B5EF4-FFF2-40B4-BE49-F238E27FC236}">
                <a16:creationId xmlns:a16="http://schemas.microsoft.com/office/drawing/2014/main" id="{96B8B9D2-985B-4CCA-911E-253B4E3B7E00}"/>
              </a:ext>
            </a:extLst>
          </p:cNvPr>
          <p:cNvSpPr/>
          <p:nvPr/>
        </p:nvSpPr>
        <p:spPr>
          <a:xfrm>
            <a:off x="1283127" y="1169758"/>
            <a:ext cx="2819400" cy="214710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Ministry of  </a:t>
            </a:r>
            <a:br>
              <a:rPr lang="en-US" sz="2400" b="1" dirty="0"/>
            </a:br>
            <a:r>
              <a:rPr lang="en-US" sz="2400" b="1" dirty="0"/>
              <a:t>Word</a:t>
            </a:r>
          </a:p>
          <a:p>
            <a:pPr marL="285750" indent="-285750" algn="ctr">
              <a:buFontTx/>
              <a:buChar char="-"/>
            </a:pPr>
            <a:r>
              <a:rPr lang="en-US" dirty="0"/>
              <a:t>Preaching &amp; Teaching</a:t>
            </a:r>
          </a:p>
          <a:p>
            <a:pPr marL="285750" indent="-285750" algn="ctr">
              <a:buFontTx/>
              <a:buChar char="-"/>
            </a:pPr>
            <a:r>
              <a:rPr lang="en-US" dirty="0"/>
              <a:t>Worship Leader</a:t>
            </a:r>
          </a:p>
          <a:p>
            <a:pPr marL="285750" indent="-285750" algn="ctr">
              <a:buFontTx/>
              <a:buChar char="-"/>
            </a:pPr>
            <a:r>
              <a:rPr lang="en-US" dirty="0"/>
              <a:t>Young adult Ministry</a:t>
            </a:r>
          </a:p>
          <a:p>
            <a:pPr marL="285750" indent="-285750" algn="ctr">
              <a:buFontTx/>
              <a:buChar char="-"/>
            </a:pPr>
            <a:r>
              <a:rPr lang="en-US" dirty="0"/>
              <a:t>- Children Ministry</a:t>
            </a:r>
          </a:p>
        </p:txBody>
      </p:sp>
      <p:sp>
        <p:nvSpPr>
          <p:cNvPr id="10" name="Rectangle: Rounded Corners 9">
            <a:extLst>
              <a:ext uri="{FF2B5EF4-FFF2-40B4-BE49-F238E27FC236}">
                <a16:creationId xmlns:a16="http://schemas.microsoft.com/office/drawing/2014/main" id="{081699A0-ADEB-4F88-9060-BC157FA76FFC}"/>
              </a:ext>
            </a:extLst>
          </p:cNvPr>
          <p:cNvSpPr/>
          <p:nvPr/>
        </p:nvSpPr>
        <p:spPr>
          <a:xfrm>
            <a:off x="4951278" y="1129289"/>
            <a:ext cx="2819400" cy="2147106"/>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Ministry of </a:t>
            </a:r>
            <a:br>
              <a:rPr lang="en-US" sz="2400" b="1" dirty="0"/>
            </a:br>
            <a:r>
              <a:rPr lang="en-US" sz="2400" b="1" dirty="0"/>
              <a:t>Service</a:t>
            </a:r>
          </a:p>
          <a:p>
            <a:pPr marL="285750" indent="-285750" algn="ctr">
              <a:buFontTx/>
              <a:buChar char="-"/>
            </a:pPr>
            <a:r>
              <a:rPr lang="en-US" dirty="0"/>
              <a:t>Community Projects</a:t>
            </a:r>
          </a:p>
          <a:p>
            <a:pPr algn="ctr"/>
            <a:r>
              <a:rPr lang="en-US" dirty="0"/>
              <a:t>- Homeless / Vulnerable</a:t>
            </a:r>
          </a:p>
          <a:p>
            <a:pPr algn="ctr"/>
            <a:r>
              <a:rPr lang="en-US" dirty="0"/>
              <a:t>- Prison Ministry</a:t>
            </a:r>
          </a:p>
        </p:txBody>
      </p:sp>
      <p:sp>
        <p:nvSpPr>
          <p:cNvPr id="2" name="Rectangle 1">
            <a:extLst>
              <a:ext uri="{FF2B5EF4-FFF2-40B4-BE49-F238E27FC236}">
                <a16:creationId xmlns:a16="http://schemas.microsoft.com/office/drawing/2014/main" id="{109E05BD-63D2-4E43-82AE-E8742C565881}"/>
              </a:ext>
            </a:extLst>
          </p:cNvPr>
          <p:cNvSpPr/>
          <p:nvPr/>
        </p:nvSpPr>
        <p:spPr>
          <a:xfrm>
            <a:off x="1331191" y="3473970"/>
            <a:ext cx="6049069" cy="523220"/>
          </a:xfrm>
          <a:prstGeom prst="rect">
            <a:avLst/>
          </a:prstGeom>
          <a:solidFill>
            <a:srgbClr val="FFFF00"/>
          </a:solidFill>
        </p:spPr>
        <p:txBody>
          <a:bodyPr wrap="square">
            <a:spAutoFit/>
          </a:bodyPr>
          <a:lstStyle/>
          <a:p>
            <a:pPr algn="ctr"/>
            <a:r>
              <a:rPr lang="en-US" sz="1400" b="1" dirty="0">
                <a:solidFill>
                  <a:srgbClr val="FF0000"/>
                </a:solidFill>
                <a:latin typeface="&amp;quot"/>
              </a:rPr>
              <a:t>1 Peter 4:10</a:t>
            </a:r>
            <a:r>
              <a:rPr lang="en-US" sz="1400" dirty="0">
                <a:solidFill>
                  <a:srgbClr val="FF0000"/>
                </a:solidFill>
                <a:latin typeface="Segoe UI" panose="020B0502040204020203" pitchFamily="34" charset="0"/>
              </a:rPr>
              <a:t> </a:t>
            </a:r>
            <a:r>
              <a:rPr lang="en-US" sz="1400" baseline="30000" dirty="0">
                <a:solidFill>
                  <a:srgbClr val="FF0000"/>
                </a:solidFill>
                <a:latin typeface="&amp;quot"/>
              </a:rPr>
              <a:t>10</a:t>
            </a:r>
            <a:r>
              <a:rPr lang="en-US" sz="1400" dirty="0">
                <a:solidFill>
                  <a:srgbClr val="FF0000"/>
                </a:solidFill>
                <a:latin typeface="Segoe UI" panose="020B0502040204020203" pitchFamily="34" charset="0"/>
              </a:rPr>
              <a:t>Each of you should use whatever gift you have received to </a:t>
            </a:r>
            <a:br>
              <a:rPr lang="en-US" sz="1400" dirty="0">
                <a:solidFill>
                  <a:srgbClr val="FF0000"/>
                </a:solidFill>
                <a:latin typeface="Segoe UI" panose="020B0502040204020203" pitchFamily="34" charset="0"/>
              </a:rPr>
            </a:br>
            <a:r>
              <a:rPr lang="en-US" sz="1400" dirty="0">
                <a:solidFill>
                  <a:srgbClr val="FF0000"/>
                </a:solidFill>
                <a:latin typeface="Segoe UI" panose="020B0502040204020203" pitchFamily="34" charset="0"/>
              </a:rPr>
              <a:t>serve others, as faithful stewards of God's grace in its various forms.</a:t>
            </a:r>
            <a:endParaRPr lang="en-US" sz="1400" dirty="0">
              <a:solidFill>
                <a:srgbClr val="FF0000"/>
              </a:solidFill>
            </a:endParaRPr>
          </a:p>
        </p:txBody>
      </p:sp>
      <p:sp>
        <p:nvSpPr>
          <p:cNvPr id="5" name="TextBox 4">
            <a:extLst>
              <a:ext uri="{FF2B5EF4-FFF2-40B4-BE49-F238E27FC236}">
                <a16:creationId xmlns:a16="http://schemas.microsoft.com/office/drawing/2014/main" id="{BE1819BE-E4EB-45AA-9B1F-1859A015CE03}"/>
              </a:ext>
            </a:extLst>
          </p:cNvPr>
          <p:cNvSpPr txBox="1"/>
          <p:nvPr/>
        </p:nvSpPr>
        <p:spPr>
          <a:xfrm rot="20824331">
            <a:off x="1307652" y="1259379"/>
            <a:ext cx="917273" cy="323165"/>
          </a:xfrm>
          <a:prstGeom prst="rect">
            <a:avLst/>
          </a:prstGeom>
          <a:noFill/>
        </p:spPr>
        <p:txBody>
          <a:bodyPr wrap="square" rtlCol="0">
            <a:spAutoFit/>
          </a:bodyPr>
          <a:lstStyle/>
          <a:p>
            <a:r>
              <a:rPr lang="en-US" sz="1500" dirty="0">
                <a:solidFill>
                  <a:srgbClr val="FFFF00"/>
                </a:solidFill>
              </a:rPr>
              <a:t>Examples</a:t>
            </a:r>
          </a:p>
        </p:txBody>
      </p:sp>
      <p:sp>
        <p:nvSpPr>
          <p:cNvPr id="11" name="TextBox 10">
            <a:extLst>
              <a:ext uri="{FF2B5EF4-FFF2-40B4-BE49-F238E27FC236}">
                <a16:creationId xmlns:a16="http://schemas.microsoft.com/office/drawing/2014/main" id="{C83D2ACB-4A7A-4BF3-B2CA-546588D7CC98}"/>
              </a:ext>
            </a:extLst>
          </p:cNvPr>
          <p:cNvSpPr txBox="1"/>
          <p:nvPr/>
        </p:nvSpPr>
        <p:spPr>
          <a:xfrm rot="20824331">
            <a:off x="4963082" y="1147017"/>
            <a:ext cx="1021734" cy="323165"/>
          </a:xfrm>
          <a:prstGeom prst="rect">
            <a:avLst/>
          </a:prstGeom>
          <a:noFill/>
        </p:spPr>
        <p:txBody>
          <a:bodyPr wrap="square" rtlCol="0">
            <a:spAutoFit/>
          </a:bodyPr>
          <a:lstStyle/>
          <a:p>
            <a:r>
              <a:rPr lang="en-US" sz="1500" dirty="0">
                <a:solidFill>
                  <a:schemeClr val="accent6"/>
                </a:solidFill>
              </a:rPr>
              <a:t>Examples</a:t>
            </a:r>
          </a:p>
        </p:txBody>
      </p:sp>
      <p:sp>
        <p:nvSpPr>
          <p:cNvPr id="12" name="TextBox 11">
            <a:extLst>
              <a:ext uri="{FF2B5EF4-FFF2-40B4-BE49-F238E27FC236}">
                <a16:creationId xmlns:a16="http://schemas.microsoft.com/office/drawing/2014/main" id="{D8CBF678-3156-4FA6-958E-6C6A33A3B2B8}"/>
              </a:ext>
            </a:extLst>
          </p:cNvPr>
          <p:cNvSpPr txBox="1"/>
          <p:nvPr/>
        </p:nvSpPr>
        <p:spPr>
          <a:xfrm rot="20824331">
            <a:off x="1336996" y="4234777"/>
            <a:ext cx="1006840" cy="323165"/>
          </a:xfrm>
          <a:prstGeom prst="rect">
            <a:avLst/>
          </a:prstGeom>
          <a:noFill/>
        </p:spPr>
        <p:txBody>
          <a:bodyPr wrap="square" rtlCol="0">
            <a:spAutoFit/>
          </a:bodyPr>
          <a:lstStyle/>
          <a:p>
            <a:r>
              <a:rPr lang="en-US" sz="1500" dirty="0">
                <a:solidFill>
                  <a:srgbClr val="FFFF00"/>
                </a:solidFill>
              </a:rPr>
              <a:t>Examples</a:t>
            </a:r>
          </a:p>
        </p:txBody>
      </p:sp>
      <p:sp>
        <p:nvSpPr>
          <p:cNvPr id="13" name="TextBox 12">
            <a:extLst>
              <a:ext uri="{FF2B5EF4-FFF2-40B4-BE49-F238E27FC236}">
                <a16:creationId xmlns:a16="http://schemas.microsoft.com/office/drawing/2014/main" id="{9CE741E5-CE7F-4832-85FA-1EFA0D72E2D0}"/>
              </a:ext>
            </a:extLst>
          </p:cNvPr>
          <p:cNvSpPr txBox="1"/>
          <p:nvPr/>
        </p:nvSpPr>
        <p:spPr>
          <a:xfrm rot="20824331">
            <a:off x="5037153" y="4254840"/>
            <a:ext cx="986706" cy="323165"/>
          </a:xfrm>
          <a:prstGeom prst="rect">
            <a:avLst/>
          </a:prstGeom>
          <a:noFill/>
        </p:spPr>
        <p:txBody>
          <a:bodyPr wrap="square" rtlCol="0">
            <a:spAutoFit/>
          </a:bodyPr>
          <a:lstStyle/>
          <a:p>
            <a:r>
              <a:rPr lang="en-US" sz="1500" dirty="0">
                <a:solidFill>
                  <a:srgbClr val="FF0000"/>
                </a:solidFill>
              </a:rPr>
              <a:t>Examples</a:t>
            </a:r>
          </a:p>
        </p:txBody>
      </p:sp>
    </p:spTree>
    <p:extLst>
      <p:ext uri="{BB962C8B-B14F-4D97-AF65-F5344CB8AC3E}">
        <p14:creationId xmlns:p14="http://schemas.microsoft.com/office/powerpoint/2010/main" val="75366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371600"/>
            <a:ext cx="8324850" cy="3754874"/>
          </a:xfrm>
          <a:prstGeom prst="rect">
            <a:avLst/>
          </a:prstGeom>
          <a:noFill/>
        </p:spPr>
        <p:txBody>
          <a:bodyPr wrap="square" rtlCol="0">
            <a:spAutoFit/>
          </a:bodyPr>
          <a:lstStyle/>
          <a:p>
            <a:pPr>
              <a:buFont typeface="Arial" panose="020B0604020202020204" pitchFamily="34" charset="0"/>
              <a:buChar char="•"/>
            </a:pPr>
            <a:r>
              <a:rPr lang="en-US" sz="2800" dirty="0"/>
              <a:t> In teaching and proclaiming of the Word</a:t>
            </a:r>
          </a:p>
          <a:p>
            <a:pPr>
              <a:buFont typeface="Arial" panose="020B0604020202020204" pitchFamily="34" charset="0"/>
              <a:buChar char="•"/>
            </a:pPr>
            <a:r>
              <a:rPr lang="en-US" sz="2800" dirty="0"/>
              <a:t> In contributing to worship and in assisting the  </a:t>
            </a:r>
          </a:p>
          <a:p>
            <a:r>
              <a:rPr lang="en-US" sz="2800" dirty="0"/>
              <a:t>   Presbyter in the missional aspects of the local church  </a:t>
            </a:r>
          </a:p>
          <a:p>
            <a:r>
              <a:rPr lang="en-US" sz="2800" dirty="0"/>
              <a:t>   In forming and nurturing disciples</a:t>
            </a:r>
          </a:p>
          <a:p>
            <a:pPr>
              <a:buFont typeface="Arial" panose="020B0604020202020204" pitchFamily="34" charset="0"/>
              <a:buChar char="•"/>
            </a:pPr>
            <a:r>
              <a:rPr lang="en-US" sz="2800" dirty="0"/>
              <a:t> In conducting marriages and burying the dead</a:t>
            </a:r>
          </a:p>
          <a:p>
            <a:pPr>
              <a:buFont typeface="Arial" panose="020B0604020202020204" pitchFamily="34" charset="0"/>
              <a:buChar char="•"/>
            </a:pPr>
            <a:r>
              <a:rPr lang="en-US" sz="2800" dirty="0"/>
              <a:t> In embodying the church’s mission to the world and</a:t>
            </a:r>
          </a:p>
          <a:p>
            <a:pPr>
              <a:buFont typeface="Arial" panose="020B0604020202020204" pitchFamily="34" charset="0"/>
              <a:buChar char="•"/>
            </a:pPr>
            <a:r>
              <a:rPr lang="en-US" sz="2800" dirty="0"/>
              <a:t> In leading congregations in interpreting the needs, concerns and hopes of the world. </a:t>
            </a:r>
            <a:br>
              <a:rPr lang="en-US" sz="2800" dirty="0"/>
            </a:br>
            <a:endParaRPr lang="en-US" sz="1400" dirty="0"/>
          </a:p>
        </p:txBody>
      </p:sp>
      <p:sp>
        <p:nvSpPr>
          <p:cNvPr id="4" name="TextBox 3"/>
          <p:cNvSpPr txBox="1"/>
          <p:nvPr/>
        </p:nvSpPr>
        <p:spPr>
          <a:xfrm>
            <a:off x="1028700" y="177799"/>
            <a:ext cx="7086600" cy="830997"/>
          </a:xfrm>
          <a:prstGeom prst="rect">
            <a:avLst/>
          </a:prstGeom>
          <a:noFill/>
        </p:spPr>
        <p:txBody>
          <a:bodyPr wrap="square" rtlCol="0">
            <a:spAutoFit/>
          </a:bodyPr>
          <a:lstStyle/>
          <a:p>
            <a:pPr algn="ctr"/>
            <a:r>
              <a:rPr lang="en-US" sz="4800" b="1" dirty="0"/>
              <a:t>The work of a Deacon </a:t>
            </a:r>
          </a:p>
        </p:txBody>
      </p:sp>
      <p:sp>
        <p:nvSpPr>
          <p:cNvPr id="7" name="TextBox 6">
            <a:extLst>
              <a:ext uri="{FF2B5EF4-FFF2-40B4-BE49-F238E27FC236}">
                <a16:creationId xmlns:a16="http://schemas.microsoft.com/office/drawing/2014/main" id="{347401D2-396F-460B-AA05-A41E66052955}"/>
              </a:ext>
            </a:extLst>
          </p:cNvPr>
          <p:cNvSpPr txBox="1"/>
          <p:nvPr/>
        </p:nvSpPr>
        <p:spPr>
          <a:xfrm>
            <a:off x="1042555" y="953654"/>
            <a:ext cx="7086600" cy="584775"/>
          </a:xfrm>
          <a:prstGeom prst="rect">
            <a:avLst/>
          </a:prstGeom>
          <a:noFill/>
        </p:spPr>
        <p:txBody>
          <a:bodyPr wrap="square" rtlCol="0">
            <a:spAutoFit/>
          </a:bodyPr>
          <a:lstStyle/>
          <a:p>
            <a:pPr algn="ctr"/>
            <a:r>
              <a:rPr lang="en-US" sz="3200" b="1" dirty="0">
                <a:solidFill>
                  <a:schemeClr val="accent6"/>
                </a:solidFill>
              </a:rPr>
              <a:t>Some Common Responsibilities</a:t>
            </a:r>
          </a:p>
        </p:txBody>
      </p:sp>
      <p:pic>
        <p:nvPicPr>
          <p:cNvPr id="8" name="Picture 7" descr="A picture containing food&#10;&#10;Description automatically generated">
            <a:extLst>
              <a:ext uri="{FF2B5EF4-FFF2-40B4-BE49-F238E27FC236}">
                <a16:creationId xmlns:a16="http://schemas.microsoft.com/office/drawing/2014/main" id="{91D80483-C6CC-4475-AB12-E97A4C51B8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0576" y="5761805"/>
            <a:ext cx="3583424" cy="1096195"/>
          </a:xfrm>
          <a:prstGeom prst="rect">
            <a:avLst/>
          </a:prstGeom>
        </p:spPr>
      </p:pic>
    </p:spTree>
    <p:extLst>
      <p:ext uri="{BB962C8B-B14F-4D97-AF65-F5344CB8AC3E}">
        <p14:creationId xmlns:p14="http://schemas.microsoft.com/office/powerpoint/2010/main" val="3836168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28700" y="177799"/>
            <a:ext cx="7086600" cy="830997"/>
          </a:xfrm>
          <a:prstGeom prst="rect">
            <a:avLst/>
          </a:prstGeom>
          <a:noFill/>
        </p:spPr>
        <p:txBody>
          <a:bodyPr wrap="square" rtlCol="0">
            <a:spAutoFit/>
          </a:bodyPr>
          <a:lstStyle/>
          <a:p>
            <a:pPr algn="ctr"/>
            <a:r>
              <a:rPr lang="en-US" sz="4800" b="1" dirty="0"/>
              <a:t>MCSA Deacons</a:t>
            </a:r>
          </a:p>
        </p:txBody>
      </p:sp>
      <p:sp>
        <p:nvSpPr>
          <p:cNvPr id="2" name="Rectangle 1">
            <a:extLst>
              <a:ext uri="{FF2B5EF4-FFF2-40B4-BE49-F238E27FC236}">
                <a16:creationId xmlns:a16="http://schemas.microsoft.com/office/drawing/2014/main" id="{5871D2CF-DBEA-4A00-B6E3-576DD3899C36}"/>
              </a:ext>
            </a:extLst>
          </p:cNvPr>
          <p:cNvSpPr/>
          <p:nvPr/>
        </p:nvSpPr>
        <p:spPr>
          <a:xfrm>
            <a:off x="804869" y="2057400"/>
            <a:ext cx="2286000" cy="1905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t>IDENTITY</a:t>
            </a:r>
            <a:r>
              <a:rPr lang="en-US" dirty="0"/>
              <a:t/>
            </a:r>
            <a:br>
              <a:rPr lang="en-US" dirty="0"/>
            </a:br>
            <a:r>
              <a:rPr lang="en-US" dirty="0"/>
              <a:t>Has a “deacon’s heart” (a heart for serving) and is called to a lifetime vocation</a:t>
            </a:r>
          </a:p>
        </p:txBody>
      </p:sp>
      <p:sp>
        <p:nvSpPr>
          <p:cNvPr id="9" name="Rectangle 8">
            <a:extLst>
              <a:ext uri="{FF2B5EF4-FFF2-40B4-BE49-F238E27FC236}">
                <a16:creationId xmlns:a16="http://schemas.microsoft.com/office/drawing/2014/main" id="{89D439CF-603D-42B3-8BB8-B339D02810A7}"/>
              </a:ext>
            </a:extLst>
          </p:cNvPr>
          <p:cNvSpPr/>
          <p:nvPr/>
        </p:nvSpPr>
        <p:spPr>
          <a:xfrm>
            <a:off x="3425536" y="1371600"/>
            <a:ext cx="2286000" cy="19050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t>CONNECTIONAL</a:t>
            </a:r>
            <a:r>
              <a:rPr lang="en-US" dirty="0"/>
              <a:t/>
            </a:r>
            <a:br>
              <a:rPr lang="en-US" dirty="0"/>
            </a:br>
            <a:r>
              <a:rPr lang="en-US" dirty="0"/>
              <a:t>Bridges the church with the world and vice versa</a:t>
            </a:r>
          </a:p>
        </p:txBody>
      </p:sp>
      <p:sp>
        <p:nvSpPr>
          <p:cNvPr id="10" name="Rectangle 9">
            <a:extLst>
              <a:ext uri="{FF2B5EF4-FFF2-40B4-BE49-F238E27FC236}">
                <a16:creationId xmlns:a16="http://schemas.microsoft.com/office/drawing/2014/main" id="{005DEDB2-FCA6-433E-853E-219A9880923C}"/>
              </a:ext>
            </a:extLst>
          </p:cNvPr>
          <p:cNvSpPr/>
          <p:nvPr/>
        </p:nvSpPr>
        <p:spPr>
          <a:xfrm>
            <a:off x="6096000" y="2057400"/>
            <a:ext cx="2286000" cy="1905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t>MISSIONAL</a:t>
            </a:r>
            <a:r>
              <a:rPr lang="en-US" dirty="0"/>
              <a:t/>
            </a:r>
            <a:br>
              <a:rPr lang="en-US" dirty="0"/>
            </a:br>
            <a:r>
              <a:rPr lang="en-US" dirty="0"/>
              <a:t>Ministry of service is to lead; Faithful to service &amp; leadership of the church</a:t>
            </a:r>
          </a:p>
        </p:txBody>
      </p:sp>
      <p:sp>
        <p:nvSpPr>
          <p:cNvPr id="11" name="Rectangle 10">
            <a:extLst>
              <a:ext uri="{FF2B5EF4-FFF2-40B4-BE49-F238E27FC236}">
                <a16:creationId xmlns:a16="http://schemas.microsoft.com/office/drawing/2014/main" id="{BD0FAD3A-5FDD-41FD-AADA-6853BC8D664B}"/>
              </a:ext>
            </a:extLst>
          </p:cNvPr>
          <p:cNvSpPr/>
          <p:nvPr/>
        </p:nvSpPr>
        <p:spPr>
          <a:xfrm>
            <a:off x="3436087" y="3670788"/>
            <a:ext cx="2286000" cy="1905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solidFill>
              </a:rPr>
              <a:t>ORDAINED</a:t>
            </a:r>
            <a:r>
              <a:rPr lang="en-US" b="1" dirty="0">
                <a:solidFill>
                  <a:schemeClr val="bg2"/>
                </a:solidFill>
              </a:rPr>
              <a:t> to</a:t>
            </a:r>
            <a:br>
              <a:rPr lang="en-US" b="1" dirty="0">
                <a:solidFill>
                  <a:schemeClr val="bg2"/>
                </a:solidFill>
              </a:rPr>
            </a:br>
            <a:r>
              <a:rPr lang="en-US" b="1" dirty="0">
                <a:solidFill>
                  <a:schemeClr val="bg2"/>
                </a:solidFill>
              </a:rPr>
              <a:t>Word</a:t>
            </a:r>
            <a:br>
              <a:rPr lang="en-US" b="1" dirty="0">
                <a:solidFill>
                  <a:schemeClr val="bg2"/>
                </a:solidFill>
              </a:rPr>
            </a:br>
            <a:r>
              <a:rPr lang="en-US" b="1" dirty="0">
                <a:solidFill>
                  <a:schemeClr val="bg2"/>
                </a:solidFill>
              </a:rPr>
              <a:t>Service</a:t>
            </a:r>
            <a:br>
              <a:rPr lang="en-US" b="1" dirty="0">
                <a:solidFill>
                  <a:schemeClr val="bg2"/>
                </a:solidFill>
              </a:rPr>
            </a:br>
            <a:r>
              <a:rPr lang="en-US" b="1" dirty="0">
                <a:solidFill>
                  <a:schemeClr val="bg2"/>
                </a:solidFill>
              </a:rPr>
              <a:t>Compassion</a:t>
            </a:r>
            <a:br>
              <a:rPr lang="en-US" b="1" dirty="0">
                <a:solidFill>
                  <a:schemeClr val="bg2"/>
                </a:solidFill>
              </a:rPr>
            </a:br>
            <a:r>
              <a:rPr lang="en-US" b="1" dirty="0">
                <a:solidFill>
                  <a:schemeClr val="bg2"/>
                </a:solidFill>
              </a:rPr>
              <a:t>Justice</a:t>
            </a:r>
            <a:endParaRPr lang="en-US" dirty="0">
              <a:solidFill>
                <a:schemeClr val="bg2"/>
              </a:solidFill>
            </a:endParaRPr>
          </a:p>
        </p:txBody>
      </p:sp>
      <p:sp>
        <p:nvSpPr>
          <p:cNvPr id="12" name="Rectangle 11">
            <a:extLst>
              <a:ext uri="{FF2B5EF4-FFF2-40B4-BE49-F238E27FC236}">
                <a16:creationId xmlns:a16="http://schemas.microsoft.com/office/drawing/2014/main" id="{EDF38C1D-1C14-4585-9248-3E02FEDE6D75}"/>
              </a:ext>
            </a:extLst>
          </p:cNvPr>
          <p:cNvSpPr/>
          <p:nvPr/>
        </p:nvSpPr>
        <p:spPr>
          <a:xfrm>
            <a:off x="6096000" y="4605759"/>
            <a:ext cx="2286000" cy="19050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t>EXAMINED &amp; EQUIPPED</a:t>
            </a:r>
            <a:r>
              <a:rPr lang="en-US" dirty="0"/>
              <a:t/>
            </a:r>
            <a:br>
              <a:rPr lang="en-US" dirty="0"/>
            </a:br>
            <a:r>
              <a:rPr lang="en-US" dirty="0"/>
              <a:t>Candidacy</a:t>
            </a:r>
            <a:br>
              <a:rPr lang="en-US" dirty="0"/>
            </a:br>
            <a:r>
              <a:rPr lang="en-US" dirty="0"/>
              <a:t>Academics</a:t>
            </a:r>
            <a:br>
              <a:rPr lang="en-US" dirty="0"/>
            </a:br>
            <a:r>
              <a:rPr lang="en-US" dirty="0"/>
              <a:t>Rule of Life</a:t>
            </a:r>
            <a:br>
              <a:rPr lang="en-US" dirty="0"/>
            </a:br>
            <a:r>
              <a:rPr lang="en-US" dirty="0"/>
              <a:t>Typically Specializes </a:t>
            </a:r>
          </a:p>
        </p:txBody>
      </p:sp>
      <p:sp>
        <p:nvSpPr>
          <p:cNvPr id="13" name="Rectangle 12">
            <a:extLst>
              <a:ext uri="{FF2B5EF4-FFF2-40B4-BE49-F238E27FC236}">
                <a16:creationId xmlns:a16="http://schemas.microsoft.com/office/drawing/2014/main" id="{A708E2BF-0C4C-43FF-BB8B-C310FFE24E66}"/>
              </a:ext>
            </a:extLst>
          </p:cNvPr>
          <p:cNvSpPr/>
          <p:nvPr/>
        </p:nvSpPr>
        <p:spPr>
          <a:xfrm>
            <a:off x="804869" y="4605759"/>
            <a:ext cx="2286000" cy="1905000"/>
          </a:xfrm>
          <a:prstGeom prst="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t>CALLED &amp; SENT</a:t>
            </a:r>
          </a:p>
          <a:p>
            <a:pPr algn="ctr"/>
            <a:r>
              <a:rPr lang="en-US" dirty="0"/>
              <a:t>MCSA leader  representing Christ; leads in servanthood</a:t>
            </a:r>
            <a:endParaRPr lang="en-US" sz="1400" dirty="0"/>
          </a:p>
        </p:txBody>
      </p:sp>
    </p:spTree>
    <p:extLst>
      <p:ext uri="{BB962C8B-B14F-4D97-AF65-F5344CB8AC3E}">
        <p14:creationId xmlns:p14="http://schemas.microsoft.com/office/powerpoint/2010/main" val="762156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8AA78FE6-4394-4BBE-8A29-D9769C197ED1}"/>
              </a:ext>
            </a:extLst>
          </p:cNvPr>
          <p:cNvSpPr txBox="1"/>
          <p:nvPr/>
        </p:nvSpPr>
        <p:spPr>
          <a:xfrm>
            <a:off x="1320606" y="386178"/>
            <a:ext cx="7543800" cy="830997"/>
          </a:xfrm>
          <a:prstGeom prst="rect">
            <a:avLst/>
          </a:prstGeom>
          <a:noFill/>
        </p:spPr>
        <p:txBody>
          <a:bodyPr wrap="square" rtlCol="0">
            <a:spAutoFit/>
          </a:bodyPr>
          <a:lstStyle/>
          <a:p>
            <a:r>
              <a:rPr lang="en-US" sz="4800" b="1" dirty="0"/>
              <a:t>Deacons are Connectional</a:t>
            </a:r>
          </a:p>
        </p:txBody>
      </p:sp>
      <p:sp>
        <p:nvSpPr>
          <p:cNvPr id="4" name="TextBox 3">
            <a:extLst>
              <a:ext uri="{FF2B5EF4-FFF2-40B4-BE49-F238E27FC236}">
                <a16:creationId xmlns:a16="http://schemas.microsoft.com/office/drawing/2014/main" id="{00BD6016-99D4-48BD-B527-C78B20253020}"/>
              </a:ext>
            </a:extLst>
          </p:cNvPr>
          <p:cNvSpPr txBox="1"/>
          <p:nvPr/>
        </p:nvSpPr>
        <p:spPr>
          <a:xfrm>
            <a:off x="296594" y="3622687"/>
            <a:ext cx="2150012" cy="830997"/>
          </a:xfrm>
          <a:prstGeom prst="rect">
            <a:avLst/>
          </a:prstGeom>
          <a:solidFill>
            <a:srgbClr val="00B0F0"/>
          </a:solidFill>
        </p:spPr>
        <p:txBody>
          <a:bodyPr wrap="square" rtlCol="0">
            <a:spAutoFit/>
          </a:bodyPr>
          <a:lstStyle/>
          <a:p>
            <a:pPr algn="ctr"/>
            <a:r>
              <a:rPr lang="en-US" sz="2400" dirty="0"/>
              <a:t>Outreach </a:t>
            </a:r>
            <a:br>
              <a:rPr lang="en-US" sz="2400" dirty="0"/>
            </a:br>
            <a:r>
              <a:rPr lang="en-US" sz="2400" dirty="0"/>
              <a:t>ministries</a:t>
            </a:r>
          </a:p>
        </p:txBody>
      </p:sp>
      <p:sp>
        <p:nvSpPr>
          <p:cNvPr id="6" name="TextBox 5">
            <a:extLst>
              <a:ext uri="{FF2B5EF4-FFF2-40B4-BE49-F238E27FC236}">
                <a16:creationId xmlns:a16="http://schemas.microsoft.com/office/drawing/2014/main" id="{FE43B19D-3378-480B-87C1-8DBD6CC3AC1A}"/>
              </a:ext>
            </a:extLst>
          </p:cNvPr>
          <p:cNvSpPr txBox="1"/>
          <p:nvPr/>
        </p:nvSpPr>
        <p:spPr>
          <a:xfrm>
            <a:off x="6263056" y="3622686"/>
            <a:ext cx="2525151" cy="769441"/>
          </a:xfrm>
          <a:prstGeom prst="rect">
            <a:avLst/>
          </a:prstGeom>
          <a:solidFill>
            <a:srgbClr val="00B0F0"/>
          </a:solidFill>
        </p:spPr>
        <p:txBody>
          <a:bodyPr wrap="square" rtlCol="0">
            <a:spAutoFit/>
          </a:bodyPr>
          <a:lstStyle/>
          <a:p>
            <a:pPr algn="ctr"/>
            <a:r>
              <a:rPr lang="en-US" sz="2400" dirty="0"/>
              <a:t>Prepare disciples </a:t>
            </a:r>
            <a:r>
              <a:rPr lang="en-US" sz="2000" dirty="0"/>
              <a:t>(hearing their stories)</a:t>
            </a:r>
          </a:p>
        </p:txBody>
      </p:sp>
      <p:sp>
        <p:nvSpPr>
          <p:cNvPr id="7" name="TextBox 6">
            <a:extLst>
              <a:ext uri="{FF2B5EF4-FFF2-40B4-BE49-F238E27FC236}">
                <a16:creationId xmlns:a16="http://schemas.microsoft.com/office/drawing/2014/main" id="{536391C9-97F5-4091-80A9-9493422E4842}"/>
              </a:ext>
            </a:extLst>
          </p:cNvPr>
          <p:cNvSpPr txBox="1"/>
          <p:nvPr/>
        </p:nvSpPr>
        <p:spPr>
          <a:xfrm>
            <a:off x="227428" y="4953000"/>
            <a:ext cx="2511667" cy="1200329"/>
          </a:xfrm>
          <a:prstGeom prst="rect">
            <a:avLst/>
          </a:prstGeom>
          <a:solidFill>
            <a:srgbClr val="00B050"/>
          </a:solidFill>
        </p:spPr>
        <p:txBody>
          <a:bodyPr wrap="square" rtlCol="0">
            <a:spAutoFit/>
          </a:bodyPr>
          <a:lstStyle/>
          <a:p>
            <a:pPr algn="ctr"/>
            <a:r>
              <a:rPr lang="en-US" sz="2400" dirty="0"/>
              <a:t>Hold conversations</a:t>
            </a:r>
            <a:br>
              <a:rPr lang="en-US" sz="2400" dirty="0"/>
            </a:br>
            <a:r>
              <a:rPr lang="en-US" sz="2400" dirty="0"/>
              <a:t> for change</a:t>
            </a:r>
          </a:p>
        </p:txBody>
      </p:sp>
      <p:sp>
        <p:nvSpPr>
          <p:cNvPr id="9" name="TextBox 8">
            <a:extLst>
              <a:ext uri="{FF2B5EF4-FFF2-40B4-BE49-F238E27FC236}">
                <a16:creationId xmlns:a16="http://schemas.microsoft.com/office/drawing/2014/main" id="{B46A1860-920F-419A-9572-4D400EA9DBF0}"/>
              </a:ext>
            </a:extLst>
          </p:cNvPr>
          <p:cNvSpPr txBox="1"/>
          <p:nvPr/>
        </p:nvSpPr>
        <p:spPr>
          <a:xfrm>
            <a:off x="3191316" y="2194441"/>
            <a:ext cx="2667000" cy="830997"/>
          </a:xfrm>
          <a:prstGeom prst="rect">
            <a:avLst/>
          </a:prstGeom>
          <a:solidFill>
            <a:srgbClr val="FFFF00"/>
          </a:solidFill>
        </p:spPr>
        <p:txBody>
          <a:bodyPr wrap="square" rtlCol="0">
            <a:spAutoFit/>
          </a:bodyPr>
          <a:lstStyle/>
          <a:p>
            <a:pPr algn="ctr"/>
            <a:r>
              <a:rPr lang="en-US" sz="2400" dirty="0">
                <a:solidFill>
                  <a:schemeClr val="bg1"/>
                </a:solidFill>
              </a:rPr>
              <a:t>Advocate for </a:t>
            </a:r>
            <a:br>
              <a:rPr lang="en-US" sz="2400" dirty="0">
                <a:solidFill>
                  <a:schemeClr val="bg1"/>
                </a:solidFill>
              </a:rPr>
            </a:br>
            <a:r>
              <a:rPr lang="en-US" sz="2400" dirty="0">
                <a:solidFill>
                  <a:schemeClr val="bg1"/>
                </a:solidFill>
              </a:rPr>
              <a:t>the marginalized </a:t>
            </a:r>
          </a:p>
        </p:txBody>
      </p:sp>
      <p:sp>
        <p:nvSpPr>
          <p:cNvPr id="10" name="TextBox 9">
            <a:extLst>
              <a:ext uri="{FF2B5EF4-FFF2-40B4-BE49-F238E27FC236}">
                <a16:creationId xmlns:a16="http://schemas.microsoft.com/office/drawing/2014/main" id="{AC203C8B-8482-4091-AD1C-B4E72629B2BE}"/>
              </a:ext>
            </a:extLst>
          </p:cNvPr>
          <p:cNvSpPr txBox="1"/>
          <p:nvPr/>
        </p:nvSpPr>
        <p:spPr>
          <a:xfrm>
            <a:off x="261425" y="2194441"/>
            <a:ext cx="2667000" cy="830997"/>
          </a:xfrm>
          <a:prstGeom prst="rect">
            <a:avLst/>
          </a:prstGeom>
          <a:solidFill>
            <a:srgbClr val="FFFF00"/>
          </a:solidFill>
        </p:spPr>
        <p:txBody>
          <a:bodyPr wrap="square" rtlCol="0">
            <a:spAutoFit/>
          </a:bodyPr>
          <a:lstStyle/>
          <a:p>
            <a:pPr algn="ctr"/>
            <a:r>
              <a:rPr lang="en-US" sz="2400" dirty="0">
                <a:solidFill>
                  <a:schemeClr val="bg1"/>
                </a:solidFill>
              </a:rPr>
              <a:t>Share Christ </a:t>
            </a:r>
            <a:br>
              <a:rPr lang="en-US" sz="2400" dirty="0">
                <a:solidFill>
                  <a:schemeClr val="bg1"/>
                </a:solidFill>
              </a:rPr>
            </a:br>
            <a:r>
              <a:rPr lang="en-US" sz="2400" dirty="0">
                <a:solidFill>
                  <a:schemeClr val="bg1"/>
                </a:solidFill>
              </a:rPr>
              <a:t>with the world</a:t>
            </a:r>
          </a:p>
        </p:txBody>
      </p:sp>
      <p:sp>
        <p:nvSpPr>
          <p:cNvPr id="11" name="TextBox 10">
            <a:extLst>
              <a:ext uri="{FF2B5EF4-FFF2-40B4-BE49-F238E27FC236}">
                <a16:creationId xmlns:a16="http://schemas.microsoft.com/office/drawing/2014/main" id="{6A2A572B-ACB6-4672-A1CD-98FC0DE28DE0}"/>
              </a:ext>
            </a:extLst>
          </p:cNvPr>
          <p:cNvSpPr txBox="1"/>
          <p:nvPr/>
        </p:nvSpPr>
        <p:spPr>
          <a:xfrm>
            <a:off x="6263056" y="4952999"/>
            <a:ext cx="2525151" cy="1200329"/>
          </a:xfrm>
          <a:prstGeom prst="rect">
            <a:avLst/>
          </a:prstGeom>
          <a:solidFill>
            <a:srgbClr val="00B050"/>
          </a:solidFill>
        </p:spPr>
        <p:txBody>
          <a:bodyPr wrap="square" rtlCol="0">
            <a:spAutoFit/>
          </a:bodyPr>
          <a:lstStyle/>
          <a:p>
            <a:pPr algn="ctr"/>
            <a:r>
              <a:rPr lang="en-US" sz="2400" dirty="0"/>
              <a:t>Share the </a:t>
            </a:r>
            <a:br>
              <a:rPr lang="en-US" sz="2400" dirty="0"/>
            </a:br>
            <a:r>
              <a:rPr lang="en-US" sz="2400" dirty="0"/>
              <a:t>world’s concerns with the church</a:t>
            </a:r>
          </a:p>
        </p:txBody>
      </p:sp>
      <p:sp>
        <p:nvSpPr>
          <p:cNvPr id="12" name="TextBox 11">
            <a:extLst>
              <a:ext uri="{FF2B5EF4-FFF2-40B4-BE49-F238E27FC236}">
                <a16:creationId xmlns:a16="http://schemas.microsoft.com/office/drawing/2014/main" id="{0C8DEB1B-1650-4B9A-9A53-95202B78A060}"/>
              </a:ext>
            </a:extLst>
          </p:cNvPr>
          <p:cNvSpPr txBox="1"/>
          <p:nvPr/>
        </p:nvSpPr>
        <p:spPr>
          <a:xfrm>
            <a:off x="6121207" y="2211523"/>
            <a:ext cx="2667000" cy="830997"/>
          </a:xfrm>
          <a:prstGeom prst="rect">
            <a:avLst/>
          </a:prstGeom>
          <a:solidFill>
            <a:srgbClr val="FFFF00"/>
          </a:solidFill>
        </p:spPr>
        <p:txBody>
          <a:bodyPr wrap="square" rtlCol="0">
            <a:spAutoFit/>
          </a:bodyPr>
          <a:lstStyle/>
          <a:p>
            <a:pPr algn="ctr"/>
            <a:r>
              <a:rPr lang="en-US" sz="2400" dirty="0">
                <a:solidFill>
                  <a:schemeClr val="bg1"/>
                </a:solidFill>
              </a:rPr>
              <a:t>Lead with Presbyters</a:t>
            </a:r>
          </a:p>
        </p:txBody>
      </p:sp>
      <p:sp>
        <p:nvSpPr>
          <p:cNvPr id="13" name="TextBox 12">
            <a:extLst>
              <a:ext uri="{FF2B5EF4-FFF2-40B4-BE49-F238E27FC236}">
                <a16:creationId xmlns:a16="http://schemas.microsoft.com/office/drawing/2014/main" id="{B5BAE390-40B5-4B85-BE46-CA8F9D5BB78C}"/>
              </a:ext>
            </a:extLst>
          </p:cNvPr>
          <p:cNvSpPr txBox="1"/>
          <p:nvPr/>
        </p:nvSpPr>
        <p:spPr>
          <a:xfrm>
            <a:off x="3426069" y="3622686"/>
            <a:ext cx="2150012" cy="830997"/>
          </a:xfrm>
          <a:prstGeom prst="rect">
            <a:avLst/>
          </a:prstGeom>
          <a:solidFill>
            <a:srgbClr val="00B0F0"/>
          </a:solidFill>
        </p:spPr>
        <p:txBody>
          <a:bodyPr wrap="square" rtlCol="0">
            <a:spAutoFit/>
          </a:bodyPr>
          <a:lstStyle/>
          <a:p>
            <a:pPr algn="ctr"/>
            <a:r>
              <a:rPr lang="en-US" sz="2400" dirty="0"/>
              <a:t>Lead </a:t>
            </a:r>
            <a:br>
              <a:rPr lang="en-US" sz="2400" dirty="0"/>
            </a:br>
            <a:r>
              <a:rPr lang="en-US" sz="2400" dirty="0"/>
              <a:t>missions</a:t>
            </a:r>
          </a:p>
        </p:txBody>
      </p:sp>
      <p:sp>
        <p:nvSpPr>
          <p:cNvPr id="14" name="TextBox 13">
            <a:extLst>
              <a:ext uri="{FF2B5EF4-FFF2-40B4-BE49-F238E27FC236}">
                <a16:creationId xmlns:a16="http://schemas.microsoft.com/office/drawing/2014/main" id="{D1478E66-AA5B-40B9-9529-F8DB89E2371B}"/>
              </a:ext>
            </a:extLst>
          </p:cNvPr>
          <p:cNvSpPr txBox="1"/>
          <p:nvPr/>
        </p:nvSpPr>
        <p:spPr>
          <a:xfrm>
            <a:off x="1941396" y="1203320"/>
            <a:ext cx="5618871" cy="523220"/>
          </a:xfrm>
          <a:prstGeom prst="rect">
            <a:avLst/>
          </a:prstGeom>
          <a:noFill/>
        </p:spPr>
        <p:txBody>
          <a:bodyPr wrap="square" rtlCol="0">
            <a:spAutoFit/>
          </a:bodyPr>
          <a:lstStyle/>
          <a:p>
            <a:pPr algn="ctr"/>
            <a:r>
              <a:rPr lang="en-US" sz="2800" b="1" dirty="0">
                <a:solidFill>
                  <a:schemeClr val="accent6"/>
                </a:solidFill>
              </a:rPr>
              <a:t>Bridging the Church with the World</a:t>
            </a:r>
          </a:p>
        </p:txBody>
      </p:sp>
      <p:sp>
        <p:nvSpPr>
          <p:cNvPr id="16" name="TextBox 15">
            <a:extLst>
              <a:ext uri="{FF2B5EF4-FFF2-40B4-BE49-F238E27FC236}">
                <a16:creationId xmlns:a16="http://schemas.microsoft.com/office/drawing/2014/main" id="{76279EA2-5DEE-4CAD-A63B-3AF78816F378}"/>
              </a:ext>
            </a:extLst>
          </p:cNvPr>
          <p:cNvSpPr txBox="1"/>
          <p:nvPr/>
        </p:nvSpPr>
        <p:spPr>
          <a:xfrm>
            <a:off x="3238500" y="4952999"/>
            <a:ext cx="2525151" cy="1200329"/>
          </a:xfrm>
          <a:prstGeom prst="rect">
            <a:avLst/>
          </a:prstGeom>
          <a:solidFill>
            <a:srgbClr val="00B050"/>
          </a:solidFill>
        </p:spPr>
        <p:txBody>
          <a:bodyPr wrap="square" rtlCol="0">
            <a:spAutoFit/>
          </a:bodyPr>
          <a:lstStyle/>
          <a:p>
            <a:pPr algn="ctr"/>
            <a:r>
              <a:rPr lang="en-US" sz="2400" dirty="0"/>
              <a:t>Support church leaders in </a:t>
            </a:r>
            <a:br>
              <a:rPr lang="en-US" sz="2400" dirty="0"/>
            </a:br>
            <a:r>
              <a:rPr lang="en-US" sz="2400" dirty="0"/>
              <a:t>ministry</a:t>
            </a:r>
          </a:p>
        </p:txBody>
      </p:sp>
    </p:spTree>
    <p:extLst>
      <p:ext uri="{BB962C8B-B14F-4D97-AF65-F5344CB8AC3E}">
        <p14:creationId xmlns:p14="http://schemas.microsoft.com/office/powerpoint/2010/main" val="561764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28700" y="177799"/>
            <a:ext cx="7086600" cy="830997"/>
          </a:xfrm>
          <a:prstGeom prst="rect">
            <a:avLst/>
          </a:prstGeom>
          <a:noFill/>
        </p:spPr>
        <p:txBody>
          <a:bodyPr wrap="square" rtlCol="0">
            <a:spAutoFit/>
          </a:bodyPr>
          <a:lstStyle/>
          <a:p>
            <a:pPr algn="ctr"/>
            <a:r>
              <a:rPr lang="en-US" sz="4800" b="1" dirty="0"/>
              <a:t>MCSA Methodist Clergy</a:t>
            </a:r>
          </a:p>
        </p:txBody>
      </p:sp>
      <p:sp>
        <p:nvSpPr>
          <p:cNvPr id="7" name="Oval 6">
            <a:extLst>
              <a:ext uri="{FF2B5EF4-FFF2-40B4-BE49-F238E27FC236}">
                <a16:creationId xmlns:a16="http://schemas.microsoft.com/office/drawing/2014/main" id="{D78048D2-DFB5-4E54-B0B6-65CEF3F8F52E}"/>
              </a:ext>
            </a:extLst>
          </p:cNvPr>
          <p:cNvSpPr/>
          <p:nvPr/>
        </p:nvSpPr>
        <p:spPr>
          <a:xfrm>
            <a:off x="1485900" y="2133600"/>
            <a:ext cx="3543300" cy="31242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PRESBYTER</a:t>
            </a:r>
          </a:p>
          <a:p>
            <a:pPr algn="ctr"/>
            <a:r>
              <a:rPr lang="en-US" sz="2400" dirty="0"/>
              <a:t>Word</a:t>
            </a:r>
            <a:br>
              <a:rPr lang="en-US" sz="2400" dirty="0"/>
            </a:br>
            <a:r>
              <a:rPr lang="en-US" sz="2400" dirty="0"/>
              <a:t>Service</a:t>
            </a:r>
            <a:br>
              <a:rPr lang="en-US" sz="2400" dirty="0"/>
            </a:br>
            <a:r>
              <a:rPr lang="en-US" sz="2400" dirty="0"/>
              <a:t>Sacrament</a:t>
            </a:r>
          </a:p>
          <a:p>
            <a:pPr algn="ctr"/>
            <a:r>
              <a:rPr lang="en-US" sz="2400" dirty="0"/>
              <a:t>Order</a:t>
            </a:r>
          </a:p>
        </p:txBody>
      </p:sp>
      <p:sp>
        <p:nvSpPr>
          <p:cNvPr id="10" name="Oval 9">
            <a:extLst>
              <a:ext uri="{FF2B5EF4-FFF2-40B4-BE49-F238E27FC236}">
                <a16:creationId xmlns:a16="http://schemas.microsoft.com/office/drawing/2014/main" id="{2AF70928-56D0-4A0E-84D0-A88B5B229785}"/>
              </a:ext>
            </a:extLst>
          </p:cNvPr>
          <p:cNvSpPr/>
          <p:nvPr/>
        </p:nvSpPr>
        <p:spPr>
          <a:xfrm>
            <a:off x="4572000" y="2133600"/>
            <a:ext cx="3543300" cy="31242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DEACONS</a:t>
            </a:r>
            <a:br>
              <a:rPr lang="en-US" sz="3600" b="1" dirty="0"/>
            </a:br>
            <a:r>
              <a:rPr lang="en-US" sz="2400" dirty="0"/>
              <a:t>Word</a:t>
            </a:r>
            <a:br>
              <a:rPr lang="en-US" sz="2400" dirty="0"/>
            </a:br>
            <a:r>
              <a:rPr lang="en-US" sz="2400" dirty="0"/>
              <a:t>Service</a:t>
            </a:r>
            <a:br>
              <a:rPr lang="en-US" sz="2400" dirty="0"/>
            </a:br>
            <a:r>
              <a:rPr lang="en-US" sz="2400" dirty="0"/>
              <a:t>Compassion</a:t>
            </a:r>
            <a:br>
              <a:rPr lang="en-US" sz="2400" dirty="0"/>
            </a:br>
            <a:r>
              <a:rPr lang="en-US" sz="2400" dirty="0"/>
              <a:t>Justice</a:t>
            </a:r>
          </a:p>
        </p:txBody>
      </p:sp>
      <p:sp>
        <p:nvSpPr>
          <p:cNvPr id="11" name="TextBox 10">
            <a:extLst>
              <a:ext uri="{FF2B5EF4-FFF2-40B4-BE49-F238E27FC236}">
                <a16:creationId xmlns:a16="http://schemas.microsoft.com/office/drawing/2014/main" id="{DD8F59F8-3A37-4845-805A-9B3CEBD60820}"/>
              </a:ext>
            </a:extLst>
          </p:cNvPr>
          <p:cNvSpPr txBox="1"/>
          <p:nvPr/>
        </p:nvSpPr>
        <p:spPr>
          <a:xfrm>
            <a:off x="971548" y="1598136"/>
            <a:ext cx="7505699" cy="461665"/>
          </a:xfrm>
          <a:prstGeom prst="rect">
            <a:avLst/>
          </a:prstGeom>
          <a:noFill/>
        </p:spPr>
        <p:txBody>
          <a:bodyPr wrap="square" rtlCol="0">
            <a:spAutoFit/>
          </a:bodyPr>
          <a:lstStyle/>
          <a:p>
            <a:r>
              <a:rPr lang="en-US" sz="2400" b="1" dirty="0">
                <a:solidFill>
                  <a:srgbClr val="FFFF00"/>
                </a:solidFill>
              </a:rPr>
              <a:t>EQUAL ORDERS – both are set apart for ordained ministry </a:t>
            </a:r>
          </a:p>
        </p:txBody>
      </p:sp>
      <p:grpSp>
        <p:nvGrpSpPr>
          <p:cNvPr id="16" name="Group 15">
            <a:extLst>
              <a:ext uri="{FF2B5EF4-FFF2-40B4-BE49-F238E27FC236}">
                <a16:creationId xmlns:a16="http://schemas.microsoft.com/office/drawing/2014/main" id="{00817BCB-224D-483A-B5CB-41318079C95A}"/>
              </a:ext>
            </a:extLst>
          </p:cNvPr>
          <p:cNvGrpSpPr/>
          <p:nvPr/>
        </p:nvGrpSpPr>
        <p:grpSpPr>
          <a:xfrm>
            <a:off x="4216002" y="3330046"/>
            <a:ext cx="1016794" cy="883210"/>
            <a:chOff x="4216003" y="3510520"/>
            <a:chExt cx="1016794" cy="883210"/>
          </a:xfrm>
        </p:grpSpPr>
        <p:pic>
          <p:nvPicPr>
            <p:cNvPr id="1026" name="Picture 2" descr="Image result for partners">
              <a:extLst>
                <a:ext uri="{FF2B5EF4-FFF2-40B4-BE49-F238E27FC236}">
                  <a16:creationId xmlns:a16="http://schemas.microsoft.com/office/drawing/2014/main" id="{18C51D26-8460-4707-9E9F-7FBE77A6D45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6003" y="3510520"/>
              <a:ext cx="1016793" cy="57857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0866582C-FF97-4C3E-933A-51AA0EF6A203}"/>
                </a:ext>
              </a:extLst>
            </p:cNvPr>
            <p:cNvSpPr txBox="1"/>
            <p:nvPr/>
          </p:nvSpPr>
          <p:spPr>
            <a:xfrm>
              <a:off x="4216003" y="4070565"/>
              <a:ext cx="1016794" cy="323165"/>
            </a:xfrm>
            <a:prstGeom prst="rect">
              <a:avLst/>
            </a:prstGeom>
            <a:solidFill>
              <a:schemeClr val="accent1"/>
            </a:solidFill>
          </p:spPr>
          <p:txBody>
            <a:bodyPr wrap="square" rtlCol="0">
              <a:spAutoFit/>
            </a:bodyPr>
            <a:lstStyle/>
            <a:p>
              <a:r>
                <a:rPr lang="en-US" sz="1500" b="1" dirty="0"/>
                <a:t>PARTNERS</a:t>
              </a:r>
            </a:p>
          </p:txBody>
        </p:sp>
      </p:grpSp>
    </p:spTree>
    <p:extLst>
      <p:ext uri="{BB962C8B-B14F-4D97-AF65-F5344CB8AC3E}">
        <p14:creationId xmlns:p14="http://schemas.microsoft.com/office/powerpoint/2010/main" val="3854098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28700" y="177799"/>
            <a:ext cx="7086600" cy="830997"/>
          </a:xfrm>
          <a:prstGeom prst="rect">
            <a:avLst/>
          </a:prstGeom>
          <a:noFill/>
        </p:spPr>
        <p:txBody>
          <a:bodyPr wrap="square" rtlCol="0">
            <a:spAutoFit/>
          </a:bodyPr>
          <a:lstStyle/>
          <a:p>
            <a:pPr algn="ctr"/>
            <a:r>
              <a:rPr lang="en-US" sz="4800" b="1" dirty="0"/>
              <a:t>Order of Deacons</a:t>
            </a:r>
          </a:p>
        </p:txBody>
      </p:sp>
      <p:sp>
        <p:nvSpPr>
          <p:cNvPr id="5" name="Rectangle 4">
            <a:extLst>
              <a:ext uri="{FF2B5EF4-FFF2-40B4-BE49-F238E27FC236}">
                <a16:creationId xmlns:a16="http://schemas.microsoft.com/office/drawing/2014/main" id="{D0B4B024-42CE-4F58-A4A2-D67824907351}"/>
              </a:ext>
            </a:extLst>
          </p:cNvPr>
          <p:cNvSpPr/>
          <p:nvPr/>
        </p:nvSpPr>
        <p:spPr>
          <a:xfrm>
            <a:off x="290945" y="1084996"/>
            <a:ext cx="8562110" cy="5693866"/>
          </a:xfrm>
          <a:prstGeom prst="rect">
            <a:avLst/>
          </a:prstGeom>
        </p:spPr>
        <p:txBody>
          <a:bodyPr wrap="square">
            <a:spAutoFit/>
          </a:bodyPr>
          <a:lstStyle/>
          <a:p>
            <a:r>
              <a:rPr lang="en-US" sz="2400" b="1" i="0" u="none" strike="noStrike" dirty="0">
                <a:effectLst/>
              </a:rPr>
              <a:t>Purpose of </a:t>
            </a:r>
            <a:r>
              <a:rPr lang="en-US" sz="2400" b="1" dirty="0"/>
              <a:t>an Order Convocation </a:t>
            </a:r>
          </a:p>
          <a:p>
            <a:pPr marL="342900" indent="-342900">
              <a:buAutoNum type="arabicPeriod"/>
            </a:pPr>
            <a:r>
              <a:rPr lang="en-US" sz="2000" b="1" i="0" u="sng" strike="noStrike" dirty="0">
                <a:effectLst/>
              </a:rPr>
              <a:t>Provide for regular gatherings </a:t>
            </a:r>
            <a:r>
              <a:rPr lang="en-US" sz="2000" b="0" i="0" u="none" strike="noStrike" dirty="0">
                <a:effectLst/>
              </a:rPr>
              <a:t>of ordained </a:t>
            </a:r>
            <a:r>
              <a:rPr lang="en-US" sz="2000" dirty="0"/>
              <a:t>deacons for continuing formation in relationship to Jesus Christ through such experiences as Bible study, study issues facing the church and society, and theological exploration in vocational identity and leadership;</a:t>
            </a:r>
          </a:p>
          <a:p>
            <a:pPr marL="342900" indent="-342900">
              <a:buAutoNum type="arabicPeriod"/>
            </a:pPr>
            <a:r>
              <a:rPr lang="en-US" sz="2000" b="1" i="0" u="sng" strike="noStrike" dirty="0">
                <a:effectLst/>
              </a:rPr>
              <a:t>Assist in pla</a:t>
            </a:r>
            <a:r>
              <a:rPr lang="en-US" sz="2000" b="1" u="sng" dirty="0"/>
              <a:t>ns </a:t>
            </a:r>
            <a:r>
              <a:rPr lang="en-US" sz="2000" dirty="0"/>
              <a:t>for individual </a:t>
            </a:r>
            <a:r>
              <a:rPr lang="en-US" sz="2000" b="1" u="sng" dirty="0"/>
              <a:t>study</a:t>
            </a:r>
            <a:r>
              <a:rPr lang="en-US" sz="2000" dirty="0"/>
              <a:t> and </a:t>
            </a:r>
            <a:r>
              <a:rPr lang="en-US" sz="2000" b="1" u="sng" dirty="0"/>
              <a:t>retreat</a:t>
            </a:r>
            <a:r>
              <a:rPr lang="en-US" sz="2000" dirty="0"/>
              <a:t> experiences;</a:t>
            </a:r>
          </a:p>
          <a:p>
            <a:pPr marL="342900" indent="-342900">
              <a:buAutoNum type="arabicPeriod"/>
            </a:pPr>
            <a:r>
              <a:rPr lang="en-US" sz="2000" b="1" i="0" u="sng" strike="noStrike" dirty="0">
                <a:effectLst/>
              </a:rPr>
              <a:t>Develop a bond of unity</a:t>
            </a:r>
            <a:r>
              <a:rPr lang="en-US" sz="2000" b="0" i="0" u="none" strike="noStrike" dirty="0">
                <a:effectLst/>
              </a:rPr>
              <a:t>, and </a:t>
            </a:r>
            <a:r>
              <a:rPr lang="en-US" sz="2000" b="1" i="0" u="sng" strike="noStrike" dirty="0">
                <a:effectLst/>
              </a:rPr>
              <a:t>common commitment </a:t>
            </a:r>
            <a:r>
              <a:rPr lang="en-US" sz="2000" b="0" i="0" u="none" strike="noStrike" dirty="0">
                <a:effectLst/>
              </a:rPr>
              <a:t>to the mission and ministry of the </a:t>
            </a:r>
            <a:r>
              <a:rPr lang="en-US" sz="2000" dirty="0"/>
              <a:t>MCSA and Synod</a:t>
            </a:r>
            <a:r>
              <a:rPr lang="en-US" sz="2000" b="0" i="0" u="none" strike="noStrike" dirty="0">
                <a:effectLst/>
              </a:rPr>
              <a:t>;</a:t>
            </a:r>
          </a:p>
          <a:p>
            <a:pPr marL="342900" indent="-342900">
              <a:buAutoNum type="arabicPeriod"/>
            </a:pPr>
            <a:r>
              <a:rPr lang="en-US" sz="2000" b="1" u="sng" dirty="0"/>
              <a:t>Enable the creation </a:t>
            </a:r>
            <a:r>
              <a:rPr lang="en-US" sz="2000" dirty="0"/>
              <a:t>of relationships that allow </a:t>
            </a:r>
            <a:r>
              <a:rPr lang="en-US" sz="2000" b="1" u="sng" dirty="0"/>
              <a:t>mutual support </a:t>
            </a:r>
            <a:r>
              <a:rPr lang="en-US" sz="2000" dirty="0"/>
              <a:t>and trust;</a:t>
            </a:r>
          </a:p>
          <a:p>
            <a:pPr marL="342900" indent="-342900">
              <a:buAutoNum type="arabicPeriod"/>
            </a:pPr>
            <a:r>
              <a:rPr lang="en-US" sz="2000" b="1" i="0" u="sng" strike="noStrike" dirty="0">
                <a:effectLst/>
              </a:rPr>
              <a:t>Hold accountable </a:t>
            </a:r>
            <a:r>
              <a:rPr lang="en-US" sz="2000" b="0" i="0" u="none" strike="noStrike" dirty="0">
                <a:effectLst/>
              </a:rPr>
              <a:t>all members of the order in fulfilling of these purposes.</a:t>
            </a:r>
          </a:p>
          <a:p>
            <a:pPr marL="342900" indent="-342900">
              <a:buAutoNum type="arabicPeriod"/>
            </a:pPr>
            <a:r>
              <a:rPr lang="en-US" sz="2000" b="1" u="sng" dirty="0"/>
              <a:t>Work with and alongside </a:t>
            </a:r>
            <a:r>
              <a:rPr lang="en-US" sz="2000" dirty="0"/>
              <a:t>Evangelist and Bible women</a:t>
            </a:r>
            <a:endParaRPr lang="en-US" sz="2000" b="0" i="0" u="none" strike="noStrike" dirty="0">
              <a:effectLst/>
            </a:endParaRPr>
          </a:p>
          <a:p>
            <a:pPr marL="342900" indent="-342900">
              <a:buAutoNum type="arabicPeriod"/>
            </a:pPr>
            <a:endParaRPr lang="en-US" sz="2000" dirty="0"/>
          </a:p>
          <a:p>
            <a:r>
              <a:rPr lang="en-US" sz="2000" b="0" i="0" u="none" strike="noStrike" dirty="0">
                <a:effectLst/>
              </a:rPr>
              <a:t>All of the functions of the order(s) shall be fulfilled in </a:t>
            </a:r>
            <a:r>
              <a:rPr lang="en-US" sz="2000" b="1" i="0" u="sng" strike="noStrike" dirty="0">
                <a:effectLst/>
              </a:rPr>
              <a:t>cooperation and coordination with </a:t>
            </a:r>
            <a:r>
              <a:rPr lang="en-US" sz="2000" b="1" u="sng" dirty="0"/>
              <a:t>EMMU</a:t>
            </a:r>
            <a:r>
              <a:rPr lang="en-US" sz="2000" dirty="0"/>
              <a:t> and do not replace the normal supervisory processes of other entities.</a:t>
            </a:r>
          </a:p>
          <a:p>
            <a:endParaRPr lang="en-US" sz="2000" b="0" i="0" u="none" strike="noStrike" dirty="0">
              <a:effectLst/>
            </a:endParaRPr>
          </a:p>
          <a:p>
            <a:r>
              <a:rPr lang="en-US" sz="2000" dirty="0"/>
              <a:t>The </a:t>
            </a:r>
            <a:r>
              <a:rPr lang="en-US" sz="2000" b="1" u="sng" dirty="0"/>
              <a:t>bishop shall convene and provide continuing spiritual leadership </a:t>
            </a:r>
            <a:r>
              <a:rPr lang="en-US" sz="2000" dirty="0"/>
              <a:t>for the order, with the support and assistance of the Warden of the Diaconal Order</a:t>
            </a:r>
            <a:endParaRPr lang="en-US" sz="2000" b="0" i="0" u="none" strike="noStrike" dirty="0">
              <a:effectLst/>
            </a:endParaRPr>
          </a:p>
        </p:txBody>
      </p:sp>
    </p:spTree>
    <p:extLst>
      <p:ext uri="{BB962C8B-B14F-4D97-AF65-F5344CB8AC3E}">
        <p14:creationId xmlns:p14="http://schemas.microsoft.com/office/powerpoint/2010/main" val="23736567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7335F16E-B7A1-466C-BB1C-63160CBE7F12}"/>
              </a:ext>
            </a:extLst>
          </p:cNvPr>
          <p:cNvGraphicFramePr>
            <a:graphicFrameLocks noGrp="1"/>
          </p:cNvGraphicFramePr>
          <p:nvPr>
            <p:extLst>
              <p:ext uri="{D42A27DB-BD31-4B8C-83A1-F6EECF244321}">
                <p14:modId xmlns:p14="http://schemas.microsoft.com/office/powerpoint/2010/main" val="817834761"/>
              </p:ext>
            </p:extLst>
          </p:nvPr>
        </p:nvGraphicFramePr>
        <p:xfrm>
          <a:off x="914400" y="1532447"/>
          <a:ext cx="7315200" cy="4796156"/>
        </p:xfrm>
        <a:graphic>
          <a:graphicData uri="http://schemas.openxmlformats.org/drawingml/2006/table">
            <a:tbl>
              <a:tblPr firstRow="1" firstCol="1" bandRow="1">
                <a:tableStyleId>{5C22544A-7EE6-4342-B048-85BDC9FD1C3A}</a:tableStyleId>
              </a:tblPr>
              <a:tblGrid>
                <a:gridCol w="1991214">
                  <a:extLst>
                    <a:ext uri="{9D8B030D-6E8A-4147-A177-3AD203B41FA5}">
                      <a16:colId xmlns:a16="http://schemas.microsoft.com/office/drawing/2014/main" val="3365527290"/>
                    </a:ext>
                  </a:extLst>
                </a:gridCol>
                <a:gridCol w="1711282">
                  <a:extLst>
                    <a:ext uri="{9D8B030D-6E8A-4147-A177-3AD203B41FA5}">
                      <a16:colId xmlns:a16="http://schemas.microsoft.com/office/drawing/2014/main" val="2677889935"/>
                    </a:ext>
                  </a:extLst>
                </a:gridCol>
                <a:gridCol w="1521138">
                  <a:extLst>
                    <a:ext uri="{9D8B030D-6E8A-4147-A177-3AD203B41FA5}">
                      <a16:colId xmlns:a16="http://schemas.microsoft.com/office/drawing/2014/main" val="479677728"/>
                    </a:ext>
                  </a:extLst>
                </a:gridCol>
                <a:gridCol w="2091566">
                  <a:extLst>
                    <a:ext uri="{9D8B030D-6E8A-4147-A177-3AD203B41FA5}">
                      <a16:colId xmlns:a16="http://schemas.microsoft.com/office/drawing/2014/main" val="4010180335"/>
                    </a:ext>
                  </a:extLst>
                </a:gridCol>
              </a:tblGrid>
              <a:tr h="387225">
                <a:tc>
                  <a:txBody>
                    <a:bodyPr/>
                    <a:lstStyle/>
                    <a:p>
                      <a:pPr marL="0" marR="0">
                        <a:lnSpc>
                          <a:spcPct val="115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effectLst/>
                        </a:rPr>
                        <a:t>Presbyter</a:t>
                      </a:r>
                      <a:br>
                        <a:rPr lang="en-US" sz="2400" dirty="0">
                          <a:effectLst/>
                        </a:rPr>
                      </a:br>
                      <a:r>
                        <a:rPr lang="en-US" sz="2400" dirty="0">
                          <a:effectLst/>
                        </a:rPr>
                        <a:t>(Order)</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effectLst/>
                        </a:rPr>
                        <a:t>Deacon</a:t>
                      </a:r>
                      <a:br>
                        <a:rPr lang="en-US" sz="2400" dirty="0">
                          <a:effectLst/>
                        </a:rPr>
                      </a:br>
                      <a:r>
                        <a:rPr lang="en-US" sz="2400" dirty="0">
                          <a:effectLst/>
                        </a:rPr>
                        <a:t>(Order)</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effectLst/>
                        </a:rPr>
                        <a:t>Local Preacher</a:t>
                      </a:r>
                      <a:br>
                        <a:rPr lang="en-US" sz="2400" dirty="0">
                          <a:effectLst/>
                        </a:rPr>
                      </a:br>
                      <a:r>
                        <a:rPr lang="en-US" sz="2400" dirty="0">
                          <a:effectLst/>
                        </a:rPr>
                        <a:t>(Fellowship)</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73018109"/>
                  </a:ext>
                </a:extLst>
              </a:tr>
              <a:tr h="798544">
                <a:tc>
                  <a:txBody>
                    <a:bodyPr/>
                    <a:lstStyle/>
                    <a:p>
                      <a:pPr marL="0" marR="0">
                        <a:lnSpc>
                          <a:spcPct val="115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a:effectLst/>
                        </a:rPr>
                        <a:t>Common Ministry</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effectLst/>
                        </a:rPr>
                        <a:t>Word &amp; Service</a:t>
                      </a:r>
                      <a:br>
                        <a:rPr lang="en-US" sz="2000" dirty="0">
                          <a:effectLst/>
                        </a:rPr>
                      </a:b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effectLst/>
                        </a:rPr>
                        <a:t>Word &amp; Service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effectLst/>
                        </a:rPr>
                        <a:t>Word &amp; Service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46682571"/>
                  </a:ext>
                </a:extLst>
              </a:tr>
              <a:tr h="798544">
                <a:tc>
                  <a:txBody>
                    <a:bodyPr/>
                    <a:lstStyle/>
                    <a:p>
                      <a:pPr marL="0" marR="0">
                        <a:lnSpc>
                          <a:spcPct val="115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a:effectLst/>
                        </a:rPr>
                        <a:t>Distinctive Ministry</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effectLst/>
                        </a:rPr>
                        <a:t>Sacrament Order</a:t>
                      </a:r>
                      <a:br>
                        <a:rPr lang="en-US" sz="2000" dirty="0">
                          <a:effectLst/>
                        </a:rPr>
                      </a:b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effectLst/>
                        </a:rPr>
                        <a:t>Justice Compassion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effectLst/>
                        </a:rPr>
                        <a:t>Witness Mission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71989705"/>
                  </a:ext>
                </a:extLst>
              </a:tr>
              <a:tr h="387225">
                <a:tc>
                  <a:txBody>
                    <a:bodyPr/>
                    <a:lstStyle/>
                    <a:p>
                      <a:pPr marL="0" marR="0">
                        <a:lnSpc>
                          <a:spcPct val="115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a:effectLst/>
                        </a:rPr>
                        <a:t>Biblical Role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effectLst/>
                        </a:rPr>
                        <a:t>Apostolic</a:t>
                      </a:r>
                      <a:br>
                        <a:rPr lang="en-US" sz="2000" dirty="0">
                          <a:effectLst/>
                        </a:rPr>
                      </a:b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a:effectLst/>
                        </a:rPr>
                        <a:t>Diakonia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effectLst/>
                        </a:rPr>
                        <a:t>Exhortation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80202812"/>
                  </a:ext>
                </a:extLst>
              </a:tr>
              <a:tr h="1209862">
                <a:tc>
                  <a:txBody>
                    <a:bodyPr/>
                    <a:lstStyle/>
                    <a:p>
                      <a:pPr marL="0" marR="0">
                        <a:lnSpc>
                          <a:spcPct val="115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effectLst/>
                        </a:rPr>
                        <a:t>Role in Connecting the Church</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effectLst/>
                        </a:rPr>
                        <a:t>Church &amp; Denomination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a:effectLst/>
                        </a:rPr>
                        <a:t>Church &amp; World</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effectLst/>
                        </a:rPr>
                        <a:t>Church &amp; Individual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86156422"/>
                  </a:ext>
                </a:extLst>
              </a:tr>
            </a:tbl>
          </a:graphicData>
        </a:graphic>
      </p:graphicFrame>
      <p:sp>
        <p:nvSpPr>
          <p:cNvPr id="10" name="Rectangle 2">
            <a:extLst>
              <a:ext uri="{FF2B5EF4-FFF2-40B4-BE49-F238E27FC236}">
                <a16:creationId xmlns:a16="http://schemas.microsoft.com/office/drawing/2014/main" id="{22EA46C0-9FFE-46F4-8919-DDAB0A204195}"/>
              </a:ext>
            </a:extLst>
          </p:cNvPr>
          <p:cNvSpPr>
            <a:spLocks noChangeArrowheads="1"/>
          </p:cNvSpPr>
          <p:nvPr/>
        </p:nvSpPr>
        <p:spPr bwMode="auto">
          <a:xfrm>
            <a:off x="2371725" y="29495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TextBox 10">
            <a:extLst>
              <a:ext uri="{FF2B5EF4-FFF2-40B4-BE49-F238E27FC236}">
                <a16:creationId xmlns:a16="http://schemas.microsoft.com/office/drawing/2014/main" id="{A7D0BAE9-A0F6-4921-882C-B26483A36E2D}"/>
              </a:ext>
            </a:extLst>
          </p:cNvPr>
          <p:cNvSpPr txBox="1"/>
          <p:nvPr/>
        </p:nvSpPr>
        <p:spPr>
          <a:xfrm>
            <a:off x="2148840" y="212072"/>
            <a:ext cx="5547360" cy="830997"/>
          </a:xfrm>
          <a:prstGeom prst="rect">
            <a:avLst/>
          </a:prstGeom>
          <a:noFill/>
        </p:spPr>
        <p:txBody>
          <a:bodyPr wrap="square" rtlCol="0">
            <a:spAutoFit/>
          </a:bodyPr>
          <a:lstStyle/>
          <a:p>
            <a:r>
              <a:rPr lang="en-US" sz="4800" b="1" dirty="0"/>
              <a:t>Ministry Distinctions</a:t>
            </a:r>
          </a:p>
        </p:txBody>
      </p:sp>
      <p:sp>
        <p:nvSpPr>
          <p:cNvPr id="12" name="TextBox 11">
            <a:extLst>
              <a:ext uri="{FF2B5EF4-FFF2-40B4-BE49-F238E27FC236}">
                <a16:creationId xmlns:a16="http://schemas.microsoft.com/office/drawing/2014/main" id="{1A7A3EE6-5B95-439B-8015-2374E4E5DA07}"/>
              </a:ext>
            </a:extLst>
          </p:cNvPr>
          <p:cNvSpPr txBox="1"/>
          <p:nvPr/>
        </p:nvSpPr>
        <p:spPr>
          <a:xfrm>
            <a:off x="1028700" y="903886"/>
            <a:ext cx="7086600" cy="584775"/>
          </a:xfrm>
          <a:prstGeom prst="rect">
            <a:avLst/>
          </a:prstGeom>
          <a:noFill/>
        </p:spPr>
        <p:txBody>
          <a:bodyPr wrap="square" rtlCol="0">
            <a:spAutoFit/>
          </a:bodyPr>
          <a:lstStyle/>
          <a:p>
            <a:pPr algn="ctr"/>
            <a:r>
              <a:rPr lang="en-US" sz="3200" b="1" dirty="0">
                <a:solidFill>
                  <a:schemeClr val="accent6"/>
                </a:solidFill>
              </a:rPr>
              <a:t>Clergy Appointments</a:t>
            </a:r>
          </a:p>
        </p:txBody>
      </p:sp>
    </p:spTree>
    <p:extLst>
      <p:ext uri="{BB962C8B-B14F-4D97-AF65-F5344CB8AC3E}">
        <p14:creationId xmlns:p14="http://schemas.microsoft.com/office/powerpoint/2010/main" val="1026457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B046A23-3FDD-46DA-842A-E5A24E5FA430}"/>
              </a:ext>
            </a:extLst>
          </p:cNvPr>
          <p:cNvSpPr/>
          <p:nvPr/>
        </p:nvSpPr>
        <p:spPr>
          <a:xfrm>
            <a:off x="4191000" y="1202449"/>
            <a:ext cx="4876800" cy="5632311"/>
          </a:xfrm>
          <a:prstGeom prst="rect">
            <a:avLst/>
          </a:prstGeom>
        </p:spPr>
        <p:txBody>
          <a:bodyPr wrap="square">
            <a:spAutoFit/>
          </a:bodyPr>
          <a:lstStyle/>
          <a:p>
            <a:r>
              <a:rPr lang="en-US" b="1" dirty="0">
                <a:latin typeface="Verdana" panose="020B0604030504040204" pitchFamily="34" charset="0"/>
              </a:rPr>
              <a:t>DIAKONIA World Federation</a:t>
            </a:r>
            <a:endParaRPr lang="en-US" dirty="0">
              <a:latin typeface="Verdana" panose="020B0604030504040204" pitchFamily="34" charset="0"/>
            </a:endParaRPr>
          </a:p>
          <a:p>
            <a:pPr>
              <a:buFont typeface="Arial" panose="020B0604020202020204" pitchFamily="34" charset="0"/>
              <a:buChar char="•"/>
            </a:pPr>
            <a:r>
              <a:rPr lang="en-US" dirty="0">
                <a:latin typeface="Verdana" panose="020B0604030504040204" pitchFamily="34" charset="0"/>
              </a:rPr>
              <a:t> reflects on the nature and task of diakonia in the biblical context</a:t>
            </a:r>
          </a:p>
          <a:p>
            <a:pPr>
              <a:buFont typeface="Arial" panose="020B0604020202020204" pitchFamily="34" charset="0"/>
              <a:buChar char="•"/>
            </a:pPr>
            <a:r>
              <a:rPr lang="en-US" dirty="0">
                <a:latin typeface="Verdana" panose="020B0604030504040204" pitchFamily="34" charset="0"/>
              </a:rPr>
              <a:t> links and gathers those who are engaged in diaconal work worldwide</a:t>
            </a:r>
          </a:p>
          <a:p>
            <a:pPr>
              <a:buFont typeface="Arial" panose="020B0604020202020204" pitchFamily="34" charset="0"/>
              <a:buChar char="•"/>
            </a:pPr>
            <a:r>
              <a:rPr lang="en-US" dirty="0">
                <a:latin typeface="Verdana" panose="020B0604030504040204" pitchFamily="34" charset="0"/>
              </a:rPr>
              <a:t> encourages, supports and empowers the development of groups doing diaconal work</a:t>
            </a:r>
          </a:p>
          <a:p>
            <a:pPr>
              <a:buFont typeface="Arial" panose="020B0604020202020204" pitchFamily="34" charset="0"/>
              <a:buChar char="•"/>
            </a:pPr>
            <a:r>
              <a:rPr lang="en-US" dirty="0">
                <a:latin typeface="Verdana" panose="020B0604030504040204" pitchFamily="34" charset="0"/>
              </a:rPr>
              <a:t> is a living experience of ecumenical relationships </a:t>
            </a:r>
          </a:p>
          <a:p>
            <a:pPr>
              <a:buFont typeface="Arial" panose="020B0604020202020204" pitchFamily="34" charset="0"/>
              <a:buChar char="•"/>
            </a:pPr>
            <a:r>
              <a:rPr lang="en-US" dirty="0">
                <a:latin typeface="Verdana" panose="020B0604030504040204" pitchFamily="34" charset="0"/>
              </a:rPr>
              <a:t> Membership consists of associations, organizations and communities of deaconesses, deacons, diaconal brothers and sisters, diaconal ministers and other church workers</a:t>
            </a:r>
          </a:p>
          <a:p>
            <a:pPr>
              <a:buFont typeface="Arial" panose="020B0604020202020204" pitchFamily="34" charset="0"/>
              <a:buChar char="•"/>
            </a:pPr>
            <a:r>
              <a:rPr lang="en-US" dirty="0">
                <a:latin typeface="Verdana" panose="020B0604030504040204" pitchFamily="34" charset="0"/>
              </a:rPr>
              <a:t> furthers the understanding of the diaconate</a:t>
            </a:r>
          </a:p>
          <a:p>
            <a:pPr>
              <a:buFont typeface="Arial" panose="020B0604020202020204" pitchFamily="34" charset="0"/>
              <a:buChar char="•"/>
            </a:pPr>
            <a:r>
              <a:rPr lang="en-US" dirty="0">
                <a:latin typeface="Verdana" panose="020B0604030504040204" pitchFamily="34" charset="0"/>
              </a:rPr>
              <a:t> provides a network of mutual relationships crossing church traditions and cultural boundaries </a:t>
            </a:r>
            <a:endParaRPr lang="en-US" b="0" i="0" u="none" strike="noStrike" dirty="0">
              <a:effectLst/>
              <a:latin typeface="Verdana" panose="020B0604030504040204" pitchFamily="34" charset="0"/>
            </a:endParaRPr>
          </a:p>
        </p:txBody>
      </p:sp>
      <p:grpSp>
        <p:nvGrpSpPr>
          <p:cNvPr id="16" name="Group 15">
            <a:extLst>
              <a:ext uri="{FF2B5EF4-FFF2-40B4-BE49-F238E27FC236}">
                <a16:creationId xmlns:a16="http://schemas.microsoft.com/office/drawing/2014/main" id="{52E8CBBB-5847-46CF-9A68-A085B4501C77}"/>
              </a:ext>
            </a:extLst>
          </p:cNvPr>
          <p:cNvGrpSpPr/>
          <p:nvPr/>
        </p:nvGrpSpPr>
        <p:grpSpPr>
          <a:xfrm>
            <a:off x="762001" y="1309020"/>
            <a:ext cx="2895600" cy="2173547"/>
            <a:chOff x="381000" y="1676400"/>
            <a:chExt cx="3481387" cy="2644267"/>
          </a:xfrm>
        </p:grpSpPr>
        <p:pic>
          <p:nvPicPr>
            <p:cNvPr id="3" name="Picture 2">
              <a:extLst>
                <a:ext uri="{FF2B5EF4-FFF2-40B4-BE49-F238E27FC236}">
                  <a16:creationId xmlns:a16="http://schemas.microsoft.com/office/drawing/2014/main" id="{63BF7B1A-5E8B-4681-B92B-E6ED6CED30D9}"/>
                </a:ext>
              </a:extLst>
            </p:cNvPr>
            <p:cNvPicPr>
              <a:picLocks noChangeAspect="1"/>
            </p:cNvPicPr>
            <p:nvPr/>
          </p:nvPicPr>
          <p:blipFill>
            <a:blip r:embed="rId2"/>
            <a:stretch>
              <a:fillRect/>
            </a:stretch>
          </p:blipFill>
          <p:spPr>
            <a:xfrm>
              <a:off x="381000" y="1676400"/>
              <a:ext cx="3481387" cy="2355492"/>
            </a:xfrm>
            <a:prstGeom prst="rect">
              <a:avLst/>
            </a:prstGeom>
          </p:spPr>
        </p:pic>
        <p:sp>
          <p:nvSpPr>
            <p:cNvPr id="8" name="Rectangle 7">
              <a:extLst>
                <a:ext uri="{FF2B5EF4-FFF2-40B4-BE49-F238E27FC236}">
                  <a16:creationId xmlns:a16="http://schemas.microsoft.com/office/drawing/2014/main" id="{1E047C4B-0BA3-4C7A-B310-83E9A817283B}"/>
                </a:ext>
              </a:extLst>
            </p:cNvPr>
            <p:cNvSpPr/>
            <p:nvPr/>
          </p:nvSpPr>
          <p:spPr>
            <a:xfrm>
              <a:off x="827973" y="3951335"/>
              <a:ext cx="2587440" cy="369332"/>
            </a:xfrm>
            <a:prstGeom prst="rect">
              <a:avLst/>
            </a:prstGeom>
          </p:spPr>
          <p:txBody>
            <a:bodyPr wrap="none">
              <a:spAutoFit/>
            </a:bodyPr>
            <a:lstStyle/>
            <a:p>
              <a:r>
                <a:rPr lang="en-US" dirty="0"/>
                <a:t>www.diakonia-world.org</a:t>
              </a:r>
            </a:p>
          </p:txBody>
        </p:sp>
      </p:grpSp>
      <p:pic>
        <p:nvPicPr>
          <p:cNvPr id="14" name="Picture 13">
            <a:extLst>
              <a:ext uri="{FF2B5EF4-FFF2-40B4-BE49-F238E27FC236}">
                <a16:creationId xmlns:a16="http://schemas.microsoft.com/office/drawing/2014/main" id="{C16C8D49-5675-427D-BC33-54F3CE8E314D}"/>
              </a:ext>
            </a:extLst>
          </p:cNvPr>
          <p:cNvPicPr>
            <a:picLocks noChangeAspect="1"/>
          </p:cNvPicPr>
          <p:nvPr/>
        </p:nvPicPr>
        <p:blipFill>
          <a:blip r:embed="rId3"/>
          <a:stretch>
            <a:fillRect/>
          </a:stretch>
        </p:blipFill>
        <p:spPr>
          <a:xfrm>
            <a:off x="1712021" y="3624935"/>
            <a:ext cx="2305050" cy="1104900"/>
          </a:xfrm>
          <a:prstGeom prst="rect">
            <a:avLst/>
          </a:prstGeom>
        </p:spPr>
      </p:pic>
      <p:sp>
        <p:nvSpPr>
          <p:cNvPr id="15" name="TextBox 14">
            <a:extLst>
              <a:ext uri="{FF2B5EF4-FFF2-40B4-BE49-F238E27FC236}">
                <a16:creationId xmlns:a16="http://schemas.microsoft.com/office/drawing/2014/main" id="{8AA78FE6-4394-4BBE-8A29-D9769C197ED1}"/>
              </a:ext>
            </a:extLst>
          </p:cNvPr>
          <p:cNvSpPr txBox="1"/>
          <p:nvPr/>
        </p:nvSpPr>
        <p:spPr>
          <a:xfrm>
            <a:off x="793653" y="330683"/>
            <a:ext cx="8000999" cy="830997"/>
          </a:xfrm>
          <a:prstGeom prst="rect">
            <a:avLst/>
          </a:prstGeom>
          <a:noFill/>
        </p:spPr>
        <p:txBody>
          <a:bodyPr wrap="square" rtlCol="0">
            <a:spAutoFit/>
          </a:bodyPr>
          <a:lstStyle/>
          <a:p>
            <a:r>
              <a:rPr lang="en-US" sz="4800" b="1" dirty="0"/>
              <a:t>Connections &amp; Networking</a:t>
            </a:r>
          </a:p>
        </p:txBody>
      </p:sp>
      <p:pic>
        <p:nvPicPr>
          <p:cNvPr id="17" name="Picture 16">
            <a:extLst>
              <a:ext uri="{FF2B5EF4-FFF2-40B4-BE49-F238E27FC236}">
                <a16:creationId xmlns:a16="http://schemas.microsoft.com/office/drawing/2014/main" id="{7E1E8C56-2C9D-4E4A-BF5E-E225D3B36906}"/>
              </a:ext>
            </a:extLst>
          </p:cNvPr>
          <p:cNvPicPr>
            <a:picLocks noChangeAspect="1"/>
          </p:cNvPicPr>
          <p:nvPr/>
        </p:nvPicPr>
        <p:blipFill rotWithShape="1">
          <a:blip r:embed="rId4"/>
          <a:srcRect l="20228" t="12503" b="14938"/>
          <a:stretch/>
        </p:blipFill>
        <p:spPr>
          <a:xfrm>
            <a:off x="260073" y="5029199"/>
            <a:ext cx="3756998" cy="1371601"/>
          </a:xfrm>
          <a:prstGeom prst="rect">
            <a:avLst/>
          </a:prstGeom>
        </p:spPr>
      </p:pic>
    </p:spTree>
    <p:extLst>
      <p:ext uri="{BB962C8B-B14F-4D97-AF65-F5344CB8AC3E}">
        <p14:creationId xmlns:p14="http://schemas.microsoft.com/office/powerpoint/2010/main" val="2453660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83A17D2-BD36-4099-99A7-22191739A79D}"/>
              </a:ext>
            </a:extLst>
          </p:cNvPr>
          <p:cNvSpPr txBox="1"/>
          <p:nvPr/>
        </p:nvSpPr>
        <p:spPr>
          <a:xfrm>
            <a:off x="762000" y="4897904"/>
            <a:ext cx="7924800" cy="1938992"/>
          </a:xfrm>
          <a:prstGeom prst="rect">
            <a:avLst/>
          </a:prstGeom>
          <a:noFill/>
        </p:spPr>
        <p:txBody>
          <a:bodyPr wrap="square" rtlCol="0">
            <a:spAutoFit/>
          </a:bodyPr>
          <a:lstStyle/>
          <a:p>
            <a:pPr algn="ctr"/>
            <a:r>
              <a:rPr lang="en-US" sz="2400" dirty="0"/>
              <a:t>Contact</a:t>
            </a:r>
          </a:p>
          <a:p>
            <a:pPr algn="ctr"/>
            <a:r>
              <a:rPr lang="en-US" sz="2400" dirty="0"/>
              <a:t>Deacon Charmain Fourie</a:t>
            </a:r>
          </a:p>
          <a:p>
            <a:pPr algn="ctr"/>
            <a:r>
              <a:rPr lang="en-US" sz="2400" dirty="0"/>
              <a:t>Charmain.Fourie@willows.org.za</a:t>
            </a:r>
          </a:p>
          <a:p>
            <a:pPr algn="ctr"/>
            <a:r>
              <a:rPr lang="en-US" sz="2400" dirty="0"/>
              <a:t>082 416 6946</a:t>
            </a:r>
          </a:p>
          <a:p>
            <a:endParaRPr lang="en-US" sz="2400" dirty="0"/>
          </a:p>
        </p:txBody>
      </p:sp>
      <p:pic>
        <p:nvPicPr>
          <p:cNvPr id="8" name="Picture 7" descr="A close up of a piece of paper&#10;&#10;Description automatically generated">
            <a:extLst>
              <a:ext uri="{FF2B5EF4-FFF2-40B4-BE49-F238E27FC236}">
                <a16:creationId xmlns:a16="http://schemas.microsoft.com/office/drawing/2014/main" id="{C84EA8B1-0EA0-4B0A-8A9F-80BB45A390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8900" y="990600"/>
            <a:ext cx="3886199" cy="3669203"/>
          </a:xfrm>
          <a:prstGeom prst="rect">
            <a:avLst/>
          </a:prstGeom>
        </p:spPr>
      </p:pic>
    </p:spTree>
    <p:extLst>
      <p:ext uri="{BB962C8B-B14F-4D97-AF65-F5344CB8AC3E}">
        <p14:creationId xmlns:p14="http://schemas.microsoft.com/office/powerpoint/2010/main" val="4011605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22996"/>
            <a:ext cx="8382000" cy="6001643"/>
          </a:xfrm>
          <a:prstGeom prst="rect">
            <a:avLst/>
          </a:prstGeom>
          <a:noFill/>
        </p:spPr>
        <p:txBody>
          <a:bodyPr wrap="square" rtlCol="0">
            <a:spAutoFit/>
          </a:bodyPr>
          <a:lstStyle/>
          <a:p>
            <a:pPr algn="ctr"/>
            <a:r>
              <a:rPr lang="en-US" sz="4800" b="1" dirty="0"/>
              <a:t>Definitions</a:t>
            </a:r>
          </a:p>
          <a:p>
            <a:pPr algn="ctr"/>
            <a:endParaRPr lang="en-US" sz="4800" b="1" dirty="0"/>
          </a:p>
          <a:p>
            <a:pPr algn="l"/>
            <a:r>
              <a:rPr lang="en-US" sz="2400" b="1" dirty="0">
                <a:latin typeface="Arial" panose="020B0604020202020204" pitchFamily="34" charset="0"/>
                <a:cs typeface="Arial" panose="020B0604020202020204" pitchFamily="34" charset="0"/>
              </a:rPr>
              <a:t>Diaconate - </a:t>
            </a:r>
            <a:r>
              <a:rPr lang="en-GB" sz="2400" b="0" i="0" dirty="0">
                <a:effectLst/>
                <a:latin typeface="Arial" panose="020B0604020202020204" pitchFamily="34" charset="0"/>
                <a:cs typeface="Arial" panose="020B0604020202020204" pitchFamily="34" charset="0"/>
              </a:rPr>
              <a:t>the office of deacon, or a person's tenure of it.</a:t>
            </a:r>
          </a:p>
          <a:p>
            <a:pPr algn="l"/>
            <a:r>
              <a:rPr lang="en-GB" sz="2400" dirty="0">
                <a:latin typeface="Arial" panose="020B0604020202020204" pitchFamily="34" charset="0"/>
                <a:cs typeface="Arial" panose="020B0604020202020204" pitchFamily="34" charset="0"/>
              </a:rPr>
              <a:t>A</a:t>
            </a:r>
            <a:r>
              <a:rPr lang="en-GB" sz="2400" b="0" i="0" dirty="0">
                <a:effectLst/>
                <a:latin typeface="Arial" panose="020B0604020202020204" pitchFamily="34" charset="0"/>
                <a:cs typeface="Arial" panose="020B0604020202020204" pitchFamily="34" charset="0"/>
              </a:rPr>
              <a:t> body of deacons collectively.</a:t>
            </a:r>
          </a:p>
          <a:p>
            <a:pPr algn="l"/>
            <a:endParaRPr lang="en-GB" sz="2400" dirty="0">
              <a:latin typeface="Arial" panose="020B0604020202020204" pitchFamily="34" charset="0"/>
              <a:cs typeface="Arial" panose="020B0604020202020204" pitchFamily="34" charset="0"/>
            </a:endParaRPr>
          </a:p>
          <a:p>
            <a:pPr algn="l"/>
            <a:r>
              <a:rPr lang="en-GB" sz="2400" b="1" i="0" dirty="0">
                <a:effectLst/>
                <a:latin typeface="Arial" panose="020B0604020202020204" pitchFamily="34" charset="0"/>
                <a:cs typeface="Arial" panose="020B0604020202020204" pitchFamily="34" charset="0"/>
              </a:rPr>
              <a:t>Diakonia -  </a:t>
            </a:r>
            <a:r>
              <a:rPr lang="en-GB" sz="2400" b="0" i="0" dirty="0">
                <a:effectLst/>
                <a:latin typeface="Arial" panose="020B0604020202020204" pitchFamily="34" charset="0"/>
                <a:cs typeface="Arial" panose="020B0604020202020204" pitchFamily="34" charset="0"/>
              </a:rPr>
              <a:t>The Greek word </a:t>
            </a:r>
            <a:r>
              <a:rPr lang="en-GB" sz="2400" b="0" i="1" dirty="0">
                <a:effectLst/>
                <a:latin typeface="Arial" panose="020B0604020202020204" pitchFamily="34" charset="0"/>
                <a:cs typeface="Arial" panose="020B0604020202020204" pitchFamily="34" charset="0"/>
              </a:rPr>
              <a:t>diakonia</a:t>
            </a:r>
            <a:r>
              <a:rPr lang="en-GB" sz="2400" b="0" i="0" dirty="0">
                <a:effectLst/>
                <a:latin typeface="Arial" panose="020B0604020202020204" pitchFamily="34" charset="0"/>
                <a:cs typeface="Arial" panose="020B0604020202020204" pitchFamily="34" charset="0"/>
              </a:rPr>
              <a:t> means service among others, and has it roots in the Christian scriptures.</a:t>
            </a:r>
          </a:p>
          <a:p>
            <a:pPr algn="l"/>
            <a:endParaRPr lang="en-GB" sz="2400" dirty="0">
              <a:latin typeface="Arial" panose="020B0604020202020204" pitchFamily="34" charset="0"/>
              <a:cs typeface="Arial" panose="020B0604020202020204" pitchFamily="34" charset="0"/>
            </a:endParaRPr>
          </a:p>
          <a:p>
            <a:pPr algn="l"/>
            <a:r>
              <a:rPr lang="en-GB" sz="2400" b="1" i="0" dirty="0">
                <a:effectLst/>
                <a:latin typeface="Arial" panose="020B0604020202020204" pitchFamily="34" charset="0"/>
                <a:cs typeface="Arial" panose="020B0604020202020204" pitchFamily="34" charset="0"/>
              </a:rPr>
              <a:t>Deacon - </a:t>
            </a:r>
            <a:r>
              <a:rPr lang="en-GB" sz="2400" b="0" i="0" dirty="0">
                <a:effectLst/>
                <a:latin typeface="arial" panose="020B0604020202020204" pitchFamily="34" charset="0"/>
              </a:rPr>
              <a:t>A deacon is a member of the diaconate, an office in Christian churches that is generally associated with service of some kind, but which varies among theological and denominational traditions.</a:t>
            </a:r>
            <a:endParaRPr lang="en-GB" sz="2400" i="0" dirty="0">
              <a:effectLst/>
              <a:latin typeface="Arial" panose="020B0604020202020204" pitchFamily="34" charset="0"/>
              <a:cs typeface="Arial" panose="020B0604020202020204" pitchFamily="34" charset="0"/>
            </a:endParaRPr>
          </a:p>
          <a:p>
            <a:pPr algn="ctr"/>
            <a:endParaRPr lang="en-US" sz="4800" b="1" dirty="0"/>
          </a:p>
        </p:txBody>
      </p:sp>
    </p:spTree>
    <p:extLst>
      <p:ext uri="{BB962C8B-B14F-4D97-AF65-F5344CB8AC3E}">
        <p14:creationId xmlns:p14="http://schemas.microsoft.com/office/powerpoint/2010/main" val="3215379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6441" y="265950"/>
            <a:ext cx="6248400" cy="830997"/>
          </a:xfrm>
          <a:prstGeom prst="rect">
            <a:avLst/>
          </a:prstGeom>
          <a:noFill/>
        </p:spPr>
        <p:txBody>
          <a:bodyPr wrap="square" rtlCol="0">
            <a:spAutoFit/>
          </a:bodyPr>
          <a:lstStyle/>
          <a:p>
            <a:pPr algn="ctr"/>
            <a:r>
              <a:rPr lang="en-US" sz="4800" b="1" dirty="0"/>
              <a:t>Jesus’ Servant Ministry</a:t>
            </a:r>
          </a:p>
        </p:txBody>
      </p:sp>
      <p:pic>
        <p:nvPicPr>
          <p:cNvPr id="6" name="Picture 5" descr="A group of people posing for the camera&#10;&#10;Description automatically generated">
            <a:extLst>
              <a:ext uri="{FF2B5EF4-FFF2-40B4-BE49-F238E27FC236}">
                <a16:creationId xmlns:a16="http://schemas.microsoft.com/office/drawing/2014/main" id="{D5755EC4-B750-48B6-8B70-53E29C5ED6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1578513"/>
            <a:ext cx="3810000" cy="1989460"/>
          </a:xfrm>
          <a:prstGeom prst="rect">
            <a:avLst/>
          </a:prstGeom>
        </p:spPr>
      </p:pic>
      <p:grpSp>
        <p:nvGrpSpPr>
          <p:cNvPr id="26" name="Group 25">
            <a:extLst>
              <a:ext uri="{FF2B5EF4-FFF2-40B4-BE49-F238E27FC236}">
                <a16:creationId xmlns:a16="http://schemas.microsoft.com/office/drawing/2014/main" id="{734C77BA-2F99-4845-BB63-9DF7C204B2AB}"/>
              </a:ext>
            </a:extLst>
          </p:cNvPr>
          <p:cNvGrpSpPr/>
          <p:nvPr/>
        </p:nvGrpSpPr>
        <p:grpSpPr>
          <a:xfrm>
            <a:off x="54285" y="4343400"/>
            <a:ext cx="9035430" cy="1493103"/>
            <a:chOff x="54873" y="5355462"/>
            <a:chExt cx="9035430" cy="1493103"/>
          </a:xfrm>
        </p:grpSpPr>
        <p:grpSp>
          <p:nvGrpSpPr>
            <p:cNvPr id="14" name="Group 13">
              <a:extLst>
                <a:ext uri="{FF2B5EF4-FFF2-40B4-BE49-F238E27FC236}">
                  <a16:creationId xmlns:a16="http://schemas.microsoft.com/office/drawing/2014/main" id="{1A96ABA8-37E9-4214-8001-449DFB8AD021}"/>
                </a:ext>
              </a:extLst>
            </p:cNvPr>
            <p:cNvGrpSpPr/>
            <p:nvPr/>
          </p:nvGrpSpPr>
          <p:grpSpPr>
            <a:xfrm>
              <a:off x="80356" y="5355462"/>
              <a:ext cx="8983287" cy="1493103"/>
              <a:chOff x="84514" y="3320631"/>
              <a:chExt cx="8983287" cy="1370302"/>
            </a:xfrm>
          </p:grpSpPr>
          <p:sp>
            <p:nvSpPr>
              <p:cNvPr id="13" name="Rectangle 12">
                <a:extLst>
                  <a:ext uri="{FF2B5EF4-FFF2-40B4-BE49-F238E27FC236}">
                    <a16:creationId xmlns:a16="http://schemas.microsoft.com/office/drawing/2014/main" id="{63EF4922-4BA6-40CA-938A-694AEC17D1CF}"/>
                  </a:ext>
                </a:extLst>
              </p:cNvPr>
              <p:cNvSpPr/>
              <p:nvPr/>
            </p:nvSpPr>
            <p:spPr>
              <a:xfrm>
                <a:off x="84514" y="3320631"/>
                <a:ext cx="8983287" cy="137030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429F1B90-0567-47A6-BBBA-E4F2D8EAF9C3}"/>
                  </a:ext>
                </a:extLst>
              </p:cNvPr>
              <p:cNvSpPr/>
              <p:nvPr/>
            </p:nvSpPr>
            <p:spPr>
              <a:xfrm>
                <a:off x="184272" y="3800000"/>
                <a:ext cx="1681383" cy="7620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Feeding </a:t>
                </a:r>
                <a:r>
                  <a:rPr lang="en-US" sz="1250" dirty="0"/>
                  <a:t>(Luke 9:10-17)</a:t>
                </a:r>
              </a:p>
            </p:txBody>
          </p:sp>
          <p:sp>
            <p:nvSpPr>
              <p:cNvPr id="9" name="Oval 8">
                <a:extLst>
                  <a:ext uri="{FF2B5EF4-FFF2-40B4-BE49-F238E27FC236}">
                    <a16:creationId xmlns:a16="http://schemas.microsoft.com/office/drawing/2014/main" id="{2C66AC09-FFE1-403A-A13C-CAC06B39D45D}"/>
                  </a:ext>
                </a:extLst>
              </p:cNvPr>
              <p:cNvSpPr/>
              <p:nvPr/>
            </p:nvSpPr>
            <p:spPr>
              <a:xfrm>
                <a:off x="1951556" y="3800000"/>
                <a:ext cx="1681383" cy="762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Healing</a:t>
                </a:r>
                <a:br>
                  <a:rPr lang="en-US" dirty="0"/>
                </a:br>
                <a:r>
                  <a:rPr lang="en-US" sz="1400" dirty="0"/>
                  <a:t>(Matt 4:24)</a:t>
                </a:r>
              </a:p>
            </p:txBody>
          </p:sp>
          <p:sp>
            <p:nvSpPr>
              <p:cNvPr id="10" name="Oval 9">
                <a:extLst>
                  <a:ext uri="{FF2B5EF4-FFF2-40B4-BE49-F238E27FC236}">
                    <a16:creationId xmlns:a16="http://schemas.microsoft.com/office/drawing/2014/main" id="{949DC58A-DCC5-478A-A8F9-C5CDBACD4605}"/>
                  </a:ext>
                </a:extLst>
              </p:cNvPr>
              <p:cNvSpPr/>
              <p:nvPr/>
            </p:nvSpPr>
            <p:spPr>
              <a:xfrm>
                <a:off x="3742676" y="3787676"/>
                <a:ext cx="1681383" cy="7620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Caring</a:t>
                </a:r>
                <a:br>
                  <a:rPr lang="en-US" dirty="0"/>
                </a:br>
                <a:r>
                  <a:rPr lang="en-US" sz="1200" dirty="0"/>
                  <a:t>(John 13:34-35)</a:t>
                </a:r>
              </a:p>
            </p:txBody>
          </p:sp>
          <p:sp>
            <p:nvSpPr>
              <p:cNvPr id="11" name="Oval 10">
                <a:extLst>
                  <a:ext uri="{FF2B5EF4-FFF2-40B4-BE49-F238E27FC236}">
                    <a16:creationId xmlns:a16="http://schemas.microsoft.com/office/drawing/2014/main" id="{66FB0308-6440-4A8E-81F6-BE11A1DE77C9}"/>
                  </a:ext>
                </a:extLst>
              </p:cNvPr>
              <p:cNvSpPr/>
              <p:nvPr/>
            </p:nvSpPr>
            <p:spPr>
              <a:xfrm>
                <a:off x="5545439" y="3800000"/>
                <a:ext cx="1681383" cy="762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rgbClr val="FF0000"/>
                    </a:solidFill>
                  </a:rPr>
                  <a:t>Reconciling</a:t>
                </a:r>
                <a:br>
                  <a:rPr lang="en-US" sz="1700" dirty="0">
                    <a:solidFill>
                      <a:srgbClr val="FF0000"/>
                    </a:solidFill>
                  </a:rPr>
                </a:br>
                <a:r>
                  <a:rPr lang="en-US" sz="1400" dirty="0">
                    <a:solidFill>
                      <a:srgbClr val="FF0000"/>
                    </a:solidFill>
                  </a:rPr>
                  <a:t>(John 4:4-26)</a:t>
                </a:r>
              </a:p>
            </p:txBody>
          </p:sp>
          <p:sp>
            <p:nvSpPr>
              <p:cNvPr id="12" name="Oval 11">
                <a:extLst>
                  <a:ext uri="{FF2B5EF4-FFF2-40B4-BE49-F238E27FC236}">
                    <a16:creationId xmlns:a16="http://schemas.microsoft.com/office/drawing/2014/main" id="{DCBB834D-BC0F-4F46-99F3-5759DC7AAB53}"/>
                  </a:ext>
                </a:extLst>
              </p:cNvPr>
              <p:cNvSpPr/>
              <p:nvPr/>
            </p:nvSpPr>
            <p:spPr>
              <a:xfrm>
                <a:off x="7301080" y="3800000"/>
                <a:ext cx="1681383" cy="7620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t>Advocating</a:t>
                </a:r>
                <a:br>
                  <a:rPr lang="en-US" sz="1700" dirty="0"/>
                </a:br>
                <a:r>
                  <a:rPr lang="en-US" sz="1200" dirty="0"/>
                  <a:t>(Matt 25:36-40)</a:t>
                </a:r>
              </a:p>
            </p:txBody>
          </p:sp>
          <p:sp>
            <p:nvSpPr>
              <p:cNvPr id="8" name="TextBox 7">
                <a:extLst>
                  <a:ext uri="{FF2B5EF4-FFF2-40B4-BE49-F238E27FC236}">
                    <a16:creationId xmlns:a16="http://schemas.microsoft.com/office/drawing/2014/main" id="{691A2297-DC03-4301-BE83-429296044542}"/>
                  </a:ext>
                </a:extLst>
              </p:cNvPr>
              <p:cNvSpPr txBox="1"/>
              <p:nvPr/>
            </p:nvSpPr>
            <p:spPr>
              <a:xfrm>
                <a:off x="2969440" y="3348121"/>
                <a:ext cx="3130718" cy="369332"/>
              </a:xfrm>
              <a:prstGeom prst="rect">
                <a:avLst/>
              </a:prstGeom>
              <a:solidFill>
                <a:srgbClr val="F517AB"/>
              </a:solidFill>
            </p:spPr>
            <p:txBody>
              <a:bodyPr wrap="square" rtlCol="0">
                <a:spAutoFit/>
              </a:bodyPr>
              <a:lstStyle/>
              <a:p>
                <a:r>
                  <a:rPr lang="en-US" dirty="0"/>
                  <a:t>Some of Jesus’ Servant Ministry</a:t>
                </a:r>
              </a:p>
            </p:txBody>
          </p:sp>
          <p:sp>
            <p:nvSpPr>
              <p:cNvPr id="15" name="Oval 14">
                <a:extLst>
                  <a:ext uri="{FF2B5EF4-FFF2-40B4-BE49-F238E27FC236}">
                    <a16:creationId xmlns:a16="http://schemas.microsoft.com/office/drawing/2014/main" id="{7B055193-A767-46EF-9E76-0F67F551A33E}"/>
                  </a:ext>
                </a:extLst>
              </p:cNvPr>
              <p:cNvSpPr/>
              <p:nvPr/>
            </p:nvSpPr>
            <p:spPr>
              <a:xfrm>
                <a:off x="3742392" y="3787676"/>
                <a:ext cx="1681383" cy="7620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Caring</a:t>
                </a:r>
                <a:br>
                  <a:rPr lang="en-US" dirty="0"/>
                </a:br>
                <a:r>
                  <a:rPr lang="en-US" sz="1200" dirty="0"/>
                  <a:t>(John 13:34-35)</a:t>
                </a:r>
              </a:p>
            </p:txBody>
          </p:sp>
          <p:sp>
            <p:nvSpPr>
              <p:cNvPr id="16" name="Oval 15">
                <a:extLst>
                  <a:ext uri="{FF2B5EF4-FFF2-40B4-BE49-F238E27FC236}">
                    <a16:creationId xmlns:a16="http://schemas.microsoft.com/office/drawing/2014/main" id="{6E3E861C-6DCC-4000-937C-30ED02DEA910}"/>
                  </a:ext>
                </a:extLst>
              </p:cNvPr>
              <p:cNvSpPr/>
              <p:nvPr/>
            </p:nvSpPr>
            <p:spPr>
              <a:xfrm>
                <a:off x="5545155" y="3800000"/>
                <a:ext cx="1681383" cy="762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rgbClr val="FF0000"/>
                    </a:solidFill>
                  </a:rPr>
                  <a:t>Reconciling</a:t>
                </a:r>
                <a:br>
                  <a:rPr lang="en-US" sz="1700" dirty="0">
                    <a:solidFill>
                      <a:srgbClr val="FF0000"/>
                    </a:solidFill>
                  </a:rPr>
                </a:br>
                <a:r>
                  <a:rPr lang="en-US" sz="1400" dirty="0">
                    <a:solidFill>
                      <a:srgbClr val="FF0000"/>
                    </a:solidFill>
                  </a:rPr>
                  <a:t>(John 4:4-26)</a:t>
                </a:r>
              </a:p>
            </p:txBody>
          </p:sp>
          <p:sp>
            <p:nvSpPr>
              <p:cNvPr id="17" name="Oval 16">
                <a:extLst>
                  <a:ext uri="{FF2B5EF4-FFF2-40B4-BE49-F238E27FC236}">
                    <a16:creationId xmlns:a16="http://schemas.microsoft.com/office/drawing/2014/main" id="{2472574D-E68D-4038-B5DD-2CC1C0F924CD}"/>
                  </a:ext>
                </a:extLst>
              </p:cNvPr>
              <p:cNvSpPr/>
              <p:nvPr/>
            </p:nvSpPr>
            <p:spPr>
              <a:xfrm>
                <a:off x="7300796" y="3800000"/>
                <a:ext cx="1681383" cy="7620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t>Advocating</a:t>
                </a:r>
                <a:br>
                  <a:rPr lang="en-US" sz="1700" dirty="0"/>
                </a:br>
                <a:r>
                  <a:rPr lang="en-US" sz="1200" dirty="0"/>
                  <a:t>(Matt 25:36-40)</a:t>
                </a:r>
              </a:p>
            </p:txBody>
          </p:sp>
          <p:sp>
            <p:nvSpPr>
              <p:cNvPr id="18" name="Oval 17">
                <a:extLst>
                  <a:ext uri="{FF2B5EF4-FFF2-40B4-BE49-F238E27FC236}">
                    <a16:creationId xmlns:a16="http://schemas.microsoft.com/office/drawing/2014/main" id="{0C120B86-0984-447D-9B0E-099855FABE6D}"/>
                  </a:ext>
                </a:extLst>
              </p:cNvPr>
              <p:cNvSpPr/>
              <p:nvPr/>
            </p:nvSpPr>
            <p:spPr>
              <a:xfrm>
                <a:off x="184556" y="3800000"/>
                <a:ext cx="1681383" cy="7620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Feeding </a:t>
                </a:r>
                <a:r>
                  <a:rPr lang="en-US" sz="1250" dirty="0"/>
                  <a:t>(Luke 9:10-17)</a:t>
                </a:r>
              </a:p>
            </p:txBody>
          </p:sp>
          <p:sp>
            <p:nvSpPr>
              <p:cNvPr id="19" name="Oval 18">
                <a:extLst>
                  <a:ext uri="{FF2B5EF4-FFF2-40B4-BE49-F238E27FC236}">
                    <a16:creationId xmlns:a16="http://schemas.microsoft.com/office/drawing/2014/main" id="{3246C1DE-9738-4D28-B475-D81AE3F06E39}"/>
                  </a:ext>
                </a:extLst>
              </p:cNvPr>
              <p:cNvSpPr/>
              <p:nvPr/>
            </p:nvSpPr>
            <p:spPr>
              <a:xfrm>
                <a:off x="1951840" y="3800000"/>
                <a:ext cx="1681383" cy="7620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Healing</a:t>
                </a:r>
                <a:br>
                  <a:rPr lang="en-US" dirty="0"/>
                </a:br>
                <a:r>
                  <a:rPr lang="en-US" sz="1400" dirty="0"/>
                  <a:t>(Matt 4:24)</a:t>
                </a:r>
              </a:p>
            </p:txBody>
          </p:sp>
          <p:sp>
            <p:nvSpPr>
              <p:cNvPr id="20" name="Oval 19">
                <a:extLst>
                  <a:ext uri="{FF2B5EF4-FFF2-40B4-BE49-F238E27FC236}">
                    <a16:creationId xmlns:a16="http://schemas.microsoft.com/office/drawing/2014/main" id="{B87223C2-F96C-4AD3-8D0F-3826201763A5}"/>
                  </a:ext>
                </a:extLst>
              </p:cNvPr>
              <p:cNvSpPr/>
              <p:nvPr/>
            </p:nvSpPr>
            <p:spPr>
              <a:xfrm>
                <a:off x="3742676" y="3787676"/>
                <a:ext cx="1681383" cy="7620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Caring</a:t>
                </a:r>
                <a:br>
                  <a:rPr lang="en-US" dirty="0"/>
                </a:br>
                <a:r>
                  <a:rPr lang="en-US" sz="1200" dirty="0"/>
                  <a:t>(John 13:34-35)</a:t>
                </a:r>
              </a:p>
            </p:txBody>
          </p:sp>
          <p:sp>
            <p:nvSpPr>
              <p:cNvPr id="21" name="Oval 20">
                <a:extLst>
                  <a:ext uri="{FF2B5EF4-FFF2-40B4-BE49-F238E27FC236}">
                    <a16:creationId xmlns:a16="http://schemas.microsoft.com/office/drawing/2014/main" id="{3F9DA30A-3BDF-4EB3-BE9B-7793E8442E7B}"/>
                  </a:ext>
                </a:extLst>
              </p:cNvPr>
              <p:cNvSpPr/>
              <p:nvPr/>
            </p:nvSpPr>
            <p:spPr>
              <a:xfrm>
                <a:off x="5545439" y="3800000"/>
                <a:ext cx="1681383" cy="7620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Reconciling</a:t>
                </a:r>
                <a:br>
                  <a:rPr lang="en-US" sz="1700" dirty="0">
                    <a:solidFill>
                      <a:schemeClr val="tx1"/>
                    </a:solidFill>
                  </a:rPr>
                </a:br>
                <a:r>
                  <a:rPr lang="en-US" sz="1400" dirty="0">
                    <a:solidFill>
                      <a:schemeClr val="tx1"/>
                    </a:solidFill>
                  </a:rPr>
                  <a:t>(John 4:4-26)</a:t>
                </a:r>
              </a:p>
            </p:txBody>
          </p:sp>
          <p:sp>
            <p:nvSpPr>
              <p:cNvPr id="22" name="Oval 21">
                <a:extLst>
                  <a:ext uri="{FF2B5EF4-FFF2-40B4-BE49-F238E27FC236}">
                    <a16:creationId xmlns:a16="http://schemas.microsoft.com/office/drawing/2014/main" id="{9EFEAF9C-076F-43C0-9EB0-5A8F3E390C92}"/>
                  </a:ext>
                </a:extLst>
              </p:cNvPr>
              <p:cNvSpPr/>
              <p:nvPr/>
            </p:nvSpPr>
            <p:spPr>
              <a:xfrm>
                <a:off x="7301080" y="3800000"/>
                <a:ext cx="1681383" cy="7620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t>Advocating</a:t>
                </a:r>
                <a:br>
                  <a:rPr lang="en-US" sz="1700" dirty="0"/>
                </a:br>
                <a:r>
                  <a:rPr lang="en-US" sz="1200" dirty="0"/>
                  <a:t>(Matt 25:36-40)</a:t>
                </a:r>
              </a:p>
            </p:txBody>
          </p:sp>
        </p:grpSp>
        <p:sp>
          <p:nvSpPr>
            <p:cNvPr id="23" name="TextBox 22">
              <a:extLst>
                <a:ext uri="{FF2B5EF4-FFF2-40B4-BE49-F238E27FC236}">
                  <a16:creationId xmlns:a16="http://schemas.microsoft.com/office/drawing/2014/main" id="{8AB50C6B-5044-4C53-A14C-F2A78B150460}"/>
                </a:ext>
              </a:extLst>
            </p:cNvPr>
            <p:cNvSpPr txBox="1"/>
            <p:nvPr/>
          </p:nvSpPr>
          <p:spPr>
            <a:xfrm rot="21073873">
              <a:off x="54873" y="5482039"/>
              <a:ext cx="1496286" cy="369332"/>
            </a:xfrm>
            <a:prstGeom prst="rect">
              <a:avLst/>
            </a:prstGeom>
            <a:noFill/>
          </p:spPr>
          <p:txBody>
            <a:bodyPr wrap="square" rtlCol="0">
              <a:spAutoFit/>
            </a:bodyPr>
            <a:lstStyle/>
            <a:p>
              <a:r>
                <a:rPr lang="en-US" dirty="0">
                  <a:solidFill>
                    <a:srgbClr val="FF0000"/>
                  </a:solidFill>
                </a:rPr>
                <a:t>Compassion</a:t>
              </a:r>
            </a:p>
          </p:txBody>
        </p:sp>
        <p:sp>
          <p:nvSpPr>
            <p:cNvPr id="24" name="TextBox 23">
              <a:extLst>
                <a:ext uri="{FF2B5EF4-FFF2-40B4-BE49-F238E27FC236}">
                  <a16:creationId xmlns:a16="http://schemas.microsoft.com/office/drawing/2014/main" id="{6E988CF2-8D71-4708-8C63-848C3EBC60DF}"/>
                </a:ext>
              </a:extLst>
            </p:cNvPr>
            <p:cNvSpPr txBox="1"/>
            <p:nvPr/>
          </p:nvSpPr>
          <p:spPr>
            <a:xfrm rot="1157871">
              <a:off x="8211322" y="5520316"/>
              <a:ext cx="878981" cy="369332"/>
            </a:xfrm>
            <a:prstGeom prst="rect">
              <a:avLst/>
            </a:prstGeom>
            <a:noFill/>
          </p:spPr>
          <p:txBody>
            <a:bodyPr wrap="square" rtlCol="0">
              <a:spAutoFit/>
            </a:bodyPr>
            <a:lstStyle/>
            <a:p>
              <a:r>
                <a:rPr lang="en-US" dirty="0">
                  <a:solidFill>
                    <a:srgbClr val="FF0000"/>
                  </a:solidFill>
                </a:rPr>
                <a:t>Justice</a:t>
              </a:r>
            </a:p>
          </p:txBody>
        </p:sp>
      </p:grpSp>
    </p:spTree>
    <p:extLst>
      <p:ext uri="{BB962C8B-B14F-4D97-AF65-F5344CB8AC3E}">
        <p14:creationId xmlns:p14="http://schemas.microsoft.com/office/powerpoint/2010/main" val="2397516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758071"/>
            <a:ext cx="8915400" cy="6709529"/>
          </a:xfrm>
          <a:prstGeom prst="rect">
            <a:avLst/>
          </a:prstGeom>
          <a:noFill/>
        </p:spPr>
        <p:txBody>
          <a:bodyPr wrap="square" rtlCol="0">
            <a:spAutoFit/>
          </a:bodyPr>
          <a:lstStyle/>
          <a:p>
            <a:r>
              <a:rPr lang="en-US" sz="2800" dirty="0"/>
              <a:t>During the first three centuries, deacons flourished in numbers and leadership. Deacons had oversight of the </a:t>
            </a:r>
            <a:r>
              <a:rPr lang="en-US" sz="2800" u="sng" dirty="0"/>
              <a:t>pastoral care</a:t>
            </a:r>
            <a:r>
              <a:rPr lang="en-US" sz="2800" dirty="0"/>
              <a:t> of the Church, were </a:t>
            </a:r>
            <a:r>
              <a:rPr lang="en-US" sz="2800" u="sng" dirty="0"/>
              <a:t>administrators</a:t>
            </a:r>
            <a:r>
              <a:rPr lang="en-US" sz="2800" dirty="0"/>
              <a:t> of the                        							Church’s</a:t>
            </a:r>
            <a:br>
              <a:rPr lang="en-US" sz="2800" dirty="0"/>
            </a:br>
            <a:r>
              <a:rPr lang="en-US" sz="2800" dirty="0"/>
              <a:t> 						        charities, were</a:t>
            </a:r>
            <a:br>
              <a:rPr lang="en-US" sz="2800" dirty="0"/>
            </a:br>
            <a:r>
              <a:rPr lang="en-US" sz="2800" dirty="0"/>
              <a:t> 						        </a:t>
            </a:r>
            <a:r>
              <a:rPr lang="en-US" sz="2800" u="sng" dirty="0"/>
              <a:t>assistants to the</a:t>
            </a:r>
            <a:br>
              <a:rPr lang="en-US" sz="2800" u="sng" dirty="0"/>
            </a:br>
            <a:r>
              <a:rPr lang="en-US" sz="2800" u="sng" dirty="0"/>
              <a:t> 						       </a:t>
            </a:r>
            <a:r>
              <a:rPr lang="en-US" sz="2800" dirty="0"/>
              <a:t> </a:t>
            </a:r>
            <a:r>
              <a:rPr lang="en-US" sz="2800" u="sng" dirty="0"/>
              <a:t>bishops</a:t>
            </a:r>
            <a:r>
              <a:rPr lang="en-US" sz="2800" dirty="0"/>
              <a:t>, and </a:t>
            </a:r>
            <a:br>
              <a:rPr lang="en-US" sz="2800" dirty="0"/>
            </a:br>
            <a:r>
              <a:rPr lang="en-US" sz="2800" dirty="0"/>
              <a:t> 						        were a great</a:t>
            </a:r>
            <a:br>
              <a:rPr lang="en-US" sz="2800" dirty="0"/>
            </a:br>
            <a:r>
              <a:rPr lang="en-US" sz="2800" dirty="0"/>
              <a:t> 						        </a:t>
            </a:r>
            <a:r>
              <a:rPr lang="en-US" sz="2800" u="sng" dirty="0"/>
              <a:t>symbol of Christ’s</a:t>
            </a:r>
            <a:br>
              <a:rPr lang="en-US" sz="2800" u="sng" dirty="0"/>
            </a:br>
            <a:r>
              <a:rPr lang="en-US" sz="2800" u="sng" dirty="0"/>
              <a:t> 						        servant ministry</a:t>
            </a:r>
            <a:br>
              <a:rPr lang="en-US" sz="2800" u="sng" dirty="0"/>
            </a:br>
            <a:r>
              <a:rPr lang="en-US" sz="2800" u="sng" dirty="0"/>
              <a:t> 						    </a:t>
            </a:r>
            <a:r>
              <a:rPr lang="en-US" sz="2800" dirty="0"/>
              <a:t>    to which the</a:t>
            </a:r>
            <a:br>
              <a:rPr lang="en-US" sz="2800" dirty="0"/>
            </a:br>
            <a:r>
              <a:rPr lang="en-US" sz="2800" dirty="0"/>
              <a:t> 						        church had been</a:t>
            </a:r>
            <a:br>
              <a:rPr lang="en-US" sz="2800" dirty="0"/>
            </a:br>
            <a:r>
              <a:rPr lang="en-US" sz="2800" dirty="0"/>
              <a:t> 						        called to do by</a:t>
            </a:r>
            <a:br>
              <a:rPr lang="en-US" sz="2800" dirty="0"/>
            </a:br>
            <a:r>
              <a:rPr lang="en-US" sz="2800" dirty="0"/>
              <a:t> 						        Christ himself.</a:t>
            </a:r>
            <a:br>
              <a:rPr lang="en-US" sz="2800" dirty="0"/>
            </a:br>
            <a:r>
              <a:rPr lang="en-US" sz="1400" dirty="0"/>
              <a:t/>
            </a:r>
            <a:br>
              <a:rPr lang="en-US" sz="1400" dirty="0"/>
            </a:br>
            <a:r>
              <a:rPr lang="en-US" sz="1200" dirty="0"/>
              <a:t>* Barnett, J.M. (1995). </a:t>
            </a:r>
            <a:r>
              <a:rPr lang="en-US" sz="1200" i="1" dirty="0"/>
              <a:t>The Diaconate: A Full and Equal Order.</a:t>
            </a:r>
            <a:r>
              <a:rPr lang="en-US" sz="1200" dirty="0"/>
              <a:t> Trinity Press </a:t>
            </a:r>
            <a:br>
              <a:rPr lang="en-US" sz="1200" dirty="0"/>
            </a:br>
            <a:r>
              <a:rPr lang="en-US" sz="1200" dirty="0"/>
              <a:t>   International.</a:t>
            </a:r>
          </a:p>
        </p:txBody>
      </p:sp>
      <p:sp>
        <p:nvSpPr>
          <p:cNvPr id="2" name="TextBox 1"/>
          <p:cNvSpPr txBox="1"/>
          <p:nvPr/>
        </p:nvSpPr>
        <p:spPr>
          <a:xfrm>
            <a:off x="838200" y="7203"/>
            <a:ext cx="7162800" cy="830997"/>
          </a:xfrm>
          <a:prstGeom prst="rect">
            <a:avLst/>
          </a:prstGeom>
          <a:noFill/>
        </p:spPr>
        <p:txBody>
          <a:bodyPr wrap="square" rtlCol="0">
            <a:spAutoFit/>
          </a:bodyPr>
          <a:lstStyle/>
          <a:p>
            <a:pPr algn="ctr"/>
            <a:r>
              <a:rPr lang="en-US" sz="4800" b="1" dirty="0"/>
              <a:t>The Golden Age of Deacons</a:t>
            </a:r>
          </a:p>
        </p:txBody>
      </p:sp>
      <p:pic>
        <p:nvPicPr>
          <p:cNvPr id="1028" name="Picture 4" descr="See the source image">
            <a:extLst>
              <a:ext uri="{FF2B5EF4-FFF2-40B4-BE49-F238E27FC236}">
                <a16:creationId xmlns:a16="http://schemas.microsoft.com/office/drawing/2014/main" id="{6BAA2D94-6EF4-466B-A5B7-83033349F1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19400"/>
            <a:ext cx="6324600" cy="3905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505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4DEE1C-7FD6-4FA0-A96A-BDF952F199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7E1F0D-7D91-47FB-AD03-44ECD1042309}"/>
              </a:ext>
            </a:extLst>
          </p:cNvPr>
          <p:cNvSpPr>
            <a:spLocks noGrp="1"/>
          </p:cNvSpPr>
          <p:nvPr>
            <p:ph type="title"/>
          </p:nvPr>
        </p:nvSpPr>
        <p:spPr>
          <a:xfrm>
            <a:off x="1143000" y="4370227"/>
            <a:ext cx="6858000" cy="1193138"/>
          </a:xfrm>
        </p:spPr>
        <p:txBody>
          <a:bodyPr vert="horz" lIns="91440" tIns="45720" rIns="91440" bIns="45720" rtlCol="0" anchor="b">
            <a:normAutofit/>
          </a:bodyPr>
          <a:lstStyle/>
          <a:p>
            <a:pPr algn="ctr">
              <a:lnSpc>
                <a:spcPct val="90000"/>
              </a:lnSpc>
            </a:pPr>
            <a:r>
              <a:rPr lang="en-US" sz="3800"/>
              <a:t>Deacons of the mcsa</a:t>
            </a:r>
          </a:p>
        </p:txBody>
      </p:sp>
      <p:pic>
        <p:nvPicPr>
          <p:cNvPr id="3" name="Picture 2" descr="A group of people in black robes&#10;&#10;Description automatically generated">
            <a:extLst>
              <a:ext uri="{FF2B5EF4-FFF2-40B4-BE49-F238E27FC236}">
                <a16:creationId xmlns:a16="http://schemas.microsoft.com/office/drawing/2014/main" id="{7758902A-0BF9-FA9B-F3B8-0170D1E7D8FF}"/>
              </a:ext>
            </a:extLst>
          </p:cNvPr>
          <p:cNvPicPr>
            <a:picLocks noChangeAspect="1"/>
          </p:cNvPicPr>
          <p:nvPr/>
        </p:nvPicPr>
        <p:blipFill rotWithShape="1">
          <a:blip r:embed="rId2">
            <a:extLst>
              <a:ext uri="{28A0092B-C50C-407E-A947-70E740481C1C}">
                <a14:useLocalDpi xmlns:a14="http://schemas.microsoft.com/office/drawing/2010/main" val="0"/>
              </a:ext>
            </a:extLst>
          </a:blip>
          <a:srcRect t="2498" b="8316"/>
          <a:stretch/>
        </p:blipFill>
        <p:spPr>
          <a:xfrm>
            <a:off x="1267534" y="386205"/>
            <a:ext cx="6677581" cy="3766876"/>
          </a:xfrm>
          <a:custGeom>
            <a:avLst/>
            <a:gdLst/>
            <a:ahLst/>
            <a:cxnLst/>
            <a:rect l="l" t="t" r="r" b="b"/>
            <a:pathLst>
              <a:path w="8903441" h="3766876">
                <a:moveTo>
                  <a:pt x="8890380" y="1667288"/>
                </a:moveTo>
                <a:lnTo>
                  <a:pt x="8895460" y="1677046"/>
                </a:lnTo>
                <a:cubicBezTo>
                  <a:pt x="8905866" y="1703466"/>
                  <a:pt x="8906717" y="1724063"/>
                  <a:pt x="8894323" y="1729738"/>
                </a:cubicBezTo>
                <a:lnTo>
                  <a:pt x="8891365" y="1729349"/>
                </a:lnTo>
                <a:lnTo>
                  <a:pt x="8891421" y="1712412"/>
                </a:lnTo>
                <a:cubicBezTo>
                  <a:pt x="8891337" y="1700170"/>
                  <a:pt x="8891138" y="1688653"/>
                  <a:pt x="8890856" y="1678595"/>
                </a:cubicBezTo>
                <a:close/>
                <a:moveTo>
                  <a:pt x="8888451" y="1641624"/>
                </a:moveTo>
                <a:cubicBezTo>
                  <a:pt x="8888927" y="1642911"/>
                  <a:pt x="8889388" y="1647125"/>
                  <a:pt x="8889800" y="1653531"/>
                </a:cubicBezTo>
                <a:lnTo>
                  <a:pt x="8890380" y="1667288"/>
                </a:lnTo>
                <a:lnTo>
                  <a:pt x="8884645" y="1656272"/>
                </a:lnTo>
                <a:lnTo>
                  <a:pt x="8886368" y="1643902"/>
                </a:lnTo>
                <a:cubicBezTo>
                  <a:pt x="8887058" y="1640758"/>
                  <a:pt x="8887743" y="1639762"/>
                  <a:pt x="8888451" y="1641624"/>
                </a:cubicBezTo>
                <a:close/>
                <a:moveTo>
                  <a:pt x="999724" y="1241031"/>
                </a:moveTo>
                <a:cubicBezTo>
                  <a:pt x="998379" y="1242269"/>
                  <a:pt x="996554" y="1243547"/>
                  <a:pt x="995210" y="1244785"/>
                </a:cubicBezTo>
                <a:cubicBezTo>
                  <a:pt x="1005261" y="1248940"/>
                  <a:pt x="1015746" y="1252497"/>
                  <a:pt x="1025774" y="1256374"/>
                </a:cubicBezTo>
                <a:cubicBezTo>
                  <a:pt x="1037480" y="1257305"/>
                  <a:pt x="1049668" y="1258195"/>
                  <a:pt x="1060894" y="1259168"/>
                </a:cubicBezTo>
                <a:cubicBezTo>
                  <a:pt x="1040504" y="1253123"/>
                  <a:pt x="1020115" y="1247076"/>
                  <a:pt x="999724" y="1241031"/>
                </a:cubicBezTo>
                <a:close/>
                <a:moveTo>
                  <a:pt x="1319296" y="820371"/>
                </a:moveTo>
                <a:cubicBezTo>
                  <a:pt x="1421680" y="872109"/>
                  <a:pt x="1548101" y="905226"/>
                  <a:pt x="1681342" y="933268"/>
                </a:cubicBezTo>
                <a:cubicBezTo>
                  <a:pt x="1683167" y="931988"/>
                  <a:pt x="1684512" y="930751"/>
                  <a:pt x="1686338" y="929471"/>
                </a:cubicBezTo>
                <a:cubicBezTo>
                  <a:pt x="1563998" y="893197"/>
                  <a:pt x="1441635" y="856646"/>
                  <a:pt x="1319296" y="820371"/>
                </a:cubicBezTo>
                <a:close/>
                <a:moveTo>
                  <a:pt x="7894848" y="858"/>
                </a:moveTo>
                <a:cubicBezTo>
                  <a:pt x="7906700" y="3455"/>
                  <a:pt x="7910528" y="8436"/>
                  <a:pt x="7907341" y="16271"/>
                </a:cubicBezTo>
                <a:cubicBezTo>
                  <a:pt x="7902882" y="26177"/>
                  <a:pt x="7893520" y="35394"/>
                  <a:pt x="7882642" y="43904"/>
                </a:cubicBezTo>
                <a:cubicBezTo>
                  <a:pt x="7831903" y="83897"/>
                  <a:pt x="7856047" y="94090"/>
                  <a:pt x="7927648" y="93123"/>
                </a:cubicBezTo>
                <a:cubicBezTo>
                  <a:pt x="7991511" y="92274"/>
                  <a:pt x="8055318" y="85274"/>
                  <a:pt x="8119655" y="78787"/>
                </a:cubicBezTo>
                <a:cubicBezTo>
                  <a:pt x="8151329" y="75447"/>
                  <a:pt x="8152942" y="77265"/>
                  <a:pt x="8141786" y="93635"/>
                </a:cubicBezTo>
                <a:cubicBezTo>
                  <a:pt x="8123815" y="120677"/>
                  <a:pt x="8122595" y="145410"/>
                  <a:pt x="8151055" y="166138"/>
                </a:cubicBezTo>
                <a:cubicBezTo>
                  <a:pt x="8157767" y="170866"/>
                  <a:pt x="8162605" y="176318"/>
                  <a:pt x="8160811" y="183471"/>
                </a:cubicBezTo>
                <a:cubicBezTo>
                  <a:pt x="8152723" y="212724"/>
                  <a:pt x="8169841" y="236686"/>
                  <a:pt x="8187466" y="260884"/>
                </a:cubicBezTo>
                <a:cubicBezTo>
                  <a:pt x="8217175" y="301371"/>
                  <a:pt x="8254836" y="338641"/>
                  <a:pt x="8295790" y="374783"/>
                </a:cubicBezTo>
                <a:cubicBezTo>
                  <a:pt x="8324664" y="400232"/>
                  <a:pt x="8342922" y="431650"/>
                  <a:pt x="8406170" y="440370"/>
                </a:cubicBezTo>
                <a:cubicBezTo>
                  <a:pt x="8421364" y="442394"/>
                  <a:pt x="8426373" y="449790"/>
                  <a:pt x="8420903" y="459225"/>
                </a:cubicBezTo>
                <a:cubicBezTo>
                  <a:pt x="8402820" y="490474"/>
                  <a:pt x="8417534" y="514648"/>
                  <a:pt x="8450800" y="534955"/>
                </a:cubicBezTo>
                <a:cubicBezTo>
                  <a:pt x="8462563" y="542037"/>
                  <a:pt x="8458146" y="546902"/>
                  <a:pt x="8442097" y="551669"/>
                </a:cubicBezTo>
                <a:cubicBezTo>
                  <a:pt x="8423667" y="556925"/>
                  <a:pt x="8409328" y="564619"/>
                  <a:pt x="8398067" y="574282"/>
                </a:cubicBezTo>
                <a:cubicBezTo>
                  <a:pt x="8379577" y="589897"/>
                  <a:pt x="8370872" y="606612"/>
                  <a:pt x="8363634" y="623477"/>
                </a:cubicBezTo>
                <a:cubicBezTo>
                  <a:pt x="8352394" y="649929"/>
                  <a:pt x="8339133" y="675439"/>
                  <a:pt x="8295388" y="695789"/>
                </a:cubicBezTo>
                <a:cubicBezTo>
                  <a:pt x="8282368" y="701969"/>
                  <a:pt x="8271923" y="709882"/>
                  <a:pt x="8260972" y="717559"/>
                </a:cubicBezTo>
                <a:cubicBezTo>
                  <a:pt x="8264466" y="724248"/>
                  <a:pt x="8273101" y="728807"/>
                  <a:pt x="8289132" y="729358"/>
                </a:cubicBezTo>
                <a:cubicBezTo>
                  <a:pt x="8391169" y="732995"/>
                  <a:pt x="8386647" y="769770"/>
                  <a:pt x="8387346" y="810845"/>
                </a:cubicBezTo>
                <a:cubicBezTo>
                  <a:pt x="8388418" y="861681"/>
                  <a:pt x="8330862" y="890238"/>
                  <a:pt x="8259532" y="916368"/>
                </a:cubicBezTo>
                <a:cubicBezTo>
                  <a:pt x="8235122" y="925226"/>
                  <a:pt x="8199529" y="928071"/>
                  <a:pt x="8191769" y="950020"/>
                </a:cubicBezTo>
                <a:cubicBezTo>
                  <a:pt x="8234379" y="966427"/>
                  <a:pt x="8282955" y="945934"/>
                  <a:pt x="8327664" y="947606"/>
                </a:cubicBezTo>
                <a:cubicBezTo>
                  <a:pt x="8364609" y="949119"/>
                  <a:pt x="8424473" y="941347"/>
                  <a:pt x="8378206" y="982626"/>
                </a:cubicBezTo>
                <a:cubicBezTo>
                  <a:pt x="8364736" y="994722"/>
                  <a:pt x="8382242" y="1001021"/>
                  <a:pt x="8400605" y="1000529"/>
                </a:cubicBezTo>
                <a:cubicBezTo>
                  <a:pt x="8549357" y="995586"/>
                  <a:pt x="8487684" y="1076555"/>
                  <a:pt x="8538706" y="1111533"/>
                </a:cubicBezTo>
                <a:cubicBezTo>
                  <a:pt x="8553092" y="1120905"/>
                  <a:pt x="8540810" y="1141011"/>
                  <a:pt x="8520556" y="1147547"/>
                </a:cubicBezTo>
                <a:cubicBezTo>
                  <a:pt x="8392015" y="1189611"/>
                  <a:pt x="8380569" y="1263373"/>
                  <a:pt x="8322605" y="1331423"/>
                </a:cubicBezTo>
                <a:cubicBezTo>
                  <a:pt x="8393509" y="1350105"/>
                  <a:pt x="8476647" y="1348124"/>
                  <a:pt x="8552563" y="1357692"/>
                </a:cubicBezTo>
                <a:cubicBezTo>
                  <a:pt x="8631413" y="1367560"/>
                  <a:pt x="8632510" y="1380057"/>
                  <a:pt x="8572872" y="1434543"/>
                </a:cubicBezTo>
                <a:cubicBezTo>
                  <a:pt x="8740108" y="1430496"/>
                  <a:pt x="8740108" y="1430496"/>
                  <a:pt x="8695911" y="1511890"/>
                </a:cubicBezTo>
                <a:cubicBezTo>
                  <a:pt x="8766152" y="1509223"/>
                  <a:pt x="8835070" y="1574251"/>
                  <a:pt x="8873147" y="1634187"/>
                </a:cubicBezTo>
                <a:lnTo>
                  <a:pt x="8884645" y="1656272"/>
                </a:lnTo>
                <a:lnTo>
                  <a:pt x="8884254" y="1659075"/>
                </a:lnTo>
                <a:cubicBezTo>
                  <a:pt x="8882795" y="1672543"/>
                  <a:pt x="8881198" y="1691773"/>
                  <a:pt x="8879232" y="1711097"/>
                </a:cubicBezTo>
                <a:lnTo>
                  <a:pt x="8877347" y="1727504"/>
                </a:lnTo>
                <a:lnTo>
                  <a:pt x="8865337" y="1725923"/>
                </a:lnTo>
                <a:cubicBezTo>
                  <a:pt x="8855639" y="1721668"/>
                  <a:pt x="8848716" y="1720054"/>
                  <a:pt x="8843722" y="1720152"/>
                </a:cubicBezTo>
                <a:cubicBezTo>
                  <a:pt x="8828739" y="1720444"/>
                  <a:pt x="8831115" y="1736133"/>
                  <a:pt x="8828004" y="1742073"/>
                </a:cubicBezTo>
                <a:cubicBezTo>
                  <a:pt x="8817547" y="1760900"/>
                  <a:pt x="8843589" y="1770647"/>
                  <a:pt x="8861127" y="1782820"/>
                </a:cubicBezTo>
                <a:cubicBezTo>
                  <a:pt x="8867694" y="1787281"/>
                  <a:pt x="8872382" y="1766445"/>
                  <a:pt x="8875975" y="1739445"/>
                </a:cubicBezTo>
                <a:lnTo>
                  <a:pt x="8877347" y="1727504"/>
                </a:lnTo>
                <a:lnTo>
                  <a:pt x="8891365" y="1729349"/>
                </a:lnTo>
                <a:lnTo>
                  <a:pt x="8891294" y="1750579"/>
                </a:lnTo>
                <a:cubicBezTo>
                  <a:pt x="8890576" y="1802412"/>
                  <a:pt x="8887485" y="1854103"/>
                  <a:pt x="8879895" y="1858687"/>
                </a:cubicBezTo>
                <a:cubicBezTo>
                  <a:pt x="8799411" y="1907447"/>
                  <a:pt x="8858072" y="1996322"/>
                  <a:pt x="8700018" y="2022228"/>
                </a:cubicBezTo>
                <a:cubicBezTo>
                  <a:pt x="8628887" y="2034069"/>
                  <a:pt x="8597252" y="2070985"/>
                  <a:pt x="8546517" y="2094468"/>
                </a:cubicBezTo>
                <a:cubicBezTo>
                  <a:pt x="8369592" y="2175758"/>
                  <a:pt x="8254890" y="2270617"/>
                  <a:pt x="8208310" y="2391116"/>
                </a:cubicBezTo>
                <a:cubicBezTo>
                  <a:pt x="8195251" y="2424444"/>
                  <a:pt x="8137916" y="2455501"/>
                  <a:pt x="8101924" y="2486924"/>
                </a:cubicBezTo>
                <a:cubicBezTo>
                  <a:pt x="8122498" y="2506105"/>
                  <a:pt x="8219539" y="2452814"/>
                  <a:pt x="8188722" y="2510086"/>
                </a:cubicBezTo>
                <a:cubicBezTo>
                  <a:pt x="8165388" y="2553270"/>
                  <a:pt x="8098391" y="2584616"/>
                  <a:pt x="8035596" y="2614194"/>
                </a:cubicBezTo>
                <a:cubicBezTo>
                  <a:pt x="7963481" y="2647947"/>
                  <a:pt x="7883214" y="2677100"/>
                  <a:pt x="7854509" y="2730830"/>
                </a:cubicBezTo>
                <a:cubicBezTo>
                  <a:pt x="7848249" y="2742293"/>
                  <a:pt x="6341566" y="3671513"/>
                  <a:pt x="4141410" y="3763614"/>
                </a:cubicBezTo>
                <a:cubicBezTo>
                  <a:pt x="3781875" y="3778662"/>
                  <a:pt x="2353277" y="3737838"/>
                  <a:pt x="2161737" y="3718831"/>
                </a:cubicBezTo>
                <a:cubicBezTo>
                  <a:pt x="1964811" y="3699179"/>
                  <a:pt x="1793107" y="3646810"/>
                  <a:pt x="1591600" y="3635674"/>
                </a:cubicBezTo>
                <a:cubicBezTo>
                  <a:pt x="1485018" y="3629919"/>
                  <a:pt x="1381185" y="3611329"/>
                  <a:pt x="1390654" y="3531585"/>
                </a:cubicBezTo>
                <a:cubicBezTo>
                  <a:pt x="1393510" y="3508948"/>
                  <a:pt x="1364047" y="3493344"/>
                  <a:pt x="1320867" y="3503571"/>
                </a:cubicBezTo>
                <a:cubicBezTo>
                  <a:pt x="1239265" y="3523046"/>
                  <a:pt x="1198946" y="3494124"/>
                  <a:pt x="1150681" y="3474015"/>
                </a:cubicBezTo>
                <a:cubicBezTo>
                  <a:pt x="1065213" y="3438422"/>
                  <a:pt x="982868" y="3399757"/>
                  <a:pt x="851974" y="3403971"/>
                </a:cubicBezTo>
                <a:cubicBezTo>
                  <a:pt x="873994" y="3367898"/>
                  <a:pt x="917237" y="3369420"/>
                  <a:pt x="956780" y="3372944"/>
                </a:cubicBezTo>
                <a:cubicBezTo>
                  <a:pt x="1061276" y="3382521"/>
                  <a:pt x="1164043" y="3394488"/>
                  <a:pt x="1268515" y="3403788"/>
                </a:cubicBezTo>
                <a:cubicBezTo>
                  <a:pt x="1336376" y="3409863"/>
                  <a:pt x="1404651" y="3420660"/>
                  <a:pt x="1492884" y="3399484"/>
                </a:cubicBezTo>
                <a:cubicBezTo>
                  <a:pt x="1410006" y="3338199"/>
                  <a:pt x="1277736" y="3337777"/>
                  <a:pt x="1169657" y="3325996"/>
                </a:cubicBezTo>
                <a:cubicBezTo>
                  <a:pt x="1034677" y="3311259"/>
                  <a:pt x="951965" y="3268429"/>
                  <a:pt x="853866" y="3221353"/>
                </a:cubicBezTo>
                <a:cubicBezTo>
                  <a:pt x="950752" y="3199416"/>
                  <a:pt x="1014418" y="3234964"/>
                  <a:pt x="1090648" y="3226034"/>
                </a:cubicBezTo>
                <a:cubicBezTo>
                  <a:pt x="1094340" y="3218434"/>
                  <a:pt x="1100169" y="3207568"/>
                  <a:pt x="1099183" y="3207375"/>
                </a:cubicBezTo>
                <a:cubicBezTo>
                  <a:pt x="971072" y="3188118"/>
                  <a:pt x="907890" y="3136018"/>
                  <a:pt x="882137" y="3068880"/>
                </a:cubicBezTo>
                <a:cubicBezTo>
                  <a:pt x="868924" y="3034221"/>
                  <a:pt x="822286" y="3027121"/>
                  <a:pt x="776145" y="3014660"/>
                </a:cubicBezTo>
                <a:cubicBezTo>
                  <a:pt x="613874" y="2970419"/>
                  <a:pt x="443486" y="2933046"/>
                  <a:pt x="307191" y="2864697"/>
                </a:cubicBezTo>
                <a:cubicBezTo>
                  <a:pt x="457123" y="2862170"/>
                  <a:pt x="581367" y="2903594"/>
                  <a:pt x="743379" y="2911759"/>
                </a:cubicBezTo>
                <a:cubicBezTo>
                  <a:pt x="608349" y="2835743"/>
                  <a:pt x="439124" y="2806104"/>
                  <a:pt x="284020" y="2766269"/>
                </a:cubicBezTo>
                <a:cubicBezTo>
                  <a:pt x="213164" y="2748143"/>
                  <a:pt x="147010" y="2722889"/>
                  <a:pt x="63190" y="2717094"/>
                </a:cubicBezTo>
                <a:cubicBezTo>
                  <a:pt x="33455" y="2714947"/>
                  <a:pt x="-16425" y="2709531"/>
                  <a:pt x="5340" y="2681595"/>
                </a:cubicBezTo>
                <a:cubicBezTo>
                  <a:pt x="23652" y="2658441"/>
                  <a:pt x="63627" y="2661368"/>
                  <a:pt x="100237" y="2664591"/>
                </a:cubicBezTo>
                <a:cubicBezTo>
                  <a:pt x="188123" y="2672547"/>
                  <a:pt x="277551" y="2664977"/>
                  <a:pt x="394328" y="2654447"/>
                </a:cubicBezTo>
                <a:cubicBezTo>
                  <a:pt x="290057" y="2592242"/>
                  <a:pt x="112140" y="2629127"/>
                  <a:pt x="21491" y="2562088"/>
                </a:cubicBezTo>
                <a:cubicBezTo>
                  <a:pt x="125636" y="2540073"/>
                  <a:pt x="208727" y="2559644"/>
                  <a:pt x="294268" y="2557453"/>
                </a:cubicBezTo>
                <a:cubicBezTo>
                  <a:pt x="371589" y="2555423"/>
                  <a:pt x="389695" y="2540961"/>
                  <a:pt x="367847" y="2501743"/>
                </a:cubicBezTo>
                <a:cubicBezTo>
                  <a:pt x="333905" y="2440640"/>
                  <a:pt x="373328" y="2404160"/>
                  <a:pt x="486858" y="2411824"/>
                </a:cubicBezTo>
                <a:cubicBezTo>
                  <a:pt x="592120" y="2419095"/>
                  <a:pt x="600599" y="2394285"/>
                  <a:pt x="570008" y="2360312"/>
                </a:cubicBezTo>
                <a:cubicBezTo>
                  <a:pt x="525457" y="2310774"/>
                  <a:pt x="567057" y="2265987"/>
                  <a:pt x="594400" y="2218813"/>
                </a:cubicBezTo>
                <a:cubicBezTo>
                  <a:pt x="635581" y="2147198"/>
                  <a:pt x="612469" y="2115647"/>
                  <a:pt x="505675" y="2074370"/>
                </a:cubicBezTo>
                <a:cubicBezTo>
                  <a:pt x="445534" y="2051386"/>
                  <a:pt x="381431" y="2032947"/>
                  <a:pt x="295650" y="2015851"/>
                </a:cubicBezTo>
                <a:cubicBezTo>
                  <a:pt x="487251" y="1985881"/>
                  <a:pt x="281423" y="1958614"/>
                  <a:pt x="346760" y="1924896"/>
                </a:cubicBezTo>
                <a:cubicBezTo>
                  <a:pt x="481788" y="1901571"/>
                  <a:pt x="600623" y="1980687"/>
                  <a:pt x="783461" y="1939173"/>
                </a:cubicBezTo>
                <a:cubicBezTo>
                  <a:pt x="547912" y="1882335"/>
                  <a:pt x="287006" y="1807013"/>
                  <a:pt x="112183" y="1719100"/>
                </a:cubicBezTo>
                <a:cubicBezTo>
                  <a:pt x="148588" y="1692398"/>
                  <a:pt x="188462" y="1710725"/>
                  <a:pt x="219936" y="1699568"/>
                </a:cubicBezTo>
                <a:cubicBezTo>
                  <a:pt x="218006" y="1694140"/>
                  <a:pt x="220184" y="1685834"/>
                  <a:pt x="214196" y="1683841"/>
                </a:cubicBezTo>
                <a:cubicBezTo>
                  <a:pt x="85284" y="1638910"/>
                  <a:pt x="83720" y="1637648"/>
                  <a:pt x="212296" y="1584947"/>
                </a:cubicBezTo>
                <a:cubicBezTo>
                  <a:pt x="257172" y="1566456"/>
                  <a:pt x="252206" y="1554019"/>
                  <a:pt x="226108" y="1538121"/>
                </a:cubicBezTo>
                <a:cubicBezTo>
                  <a:pt x="207682" y="1526866"/>
                  <a:pt x="185078" y="1517656"/>
                  <a:pt x="192710" y="1488723"/>
                </a:cubicBezTo>
                <a:cubicBezTo>
                  <a:pt x="268435" y="1518175"/>
                  <a:pt x="624154" y="1547955"/>
                  <a:pt x="685843" y="1538903"/>
                </a:cubicBezTo>
                <a:cubicBezTo>
                  <a:pt x="755173" y="1528619"/>
                  <a:pt x="994201" y="1520231"/>
                  <a:pt x="1067153" y="1523622"/>
                </a:cubicBezTo>
                <a:cubicBezTo>
                  <a:pt x="1063138" y="1522015"/>
                  <a:pt x="1059122" y="1520410"/>
                  <a:pt x="1055106" y="1518803"/>
                </a:cubicBezTo>
                <a:cubicBezTo>
                  <a:pt x="983007" y="1486514"/>
                  <a:pt x="909946" y="1454310"/>
                  <a:pt x="864245" y="1408231"/>
                </a:cubicBezTo>
                <a:cubicBezTo>
                  <a:pt x="862153" y="1406456"/>
                  <a:pt x="861045" y="1404874"/>
                  <a:pt x="856768" y="1405809"/>
                </a:cubicBezTo>
                <a:cubicBezTo>
                  <a:pt x="819307" y="1414974"/>
                  <a:pt x="822846" y="1400112"/>
                  <a:pt x="821342" y="1388491"/>
                </a:cubicBezTo>
                <a:cubicBezTo>
                  <a:pt x="819813" y="1376592"/>
                  <a:pt x="812736" y="1367699"/>
                  <a:pt x="784954" y="1371257"/>
                </a:cubicBezTo>
                <a:cubicBezTo>
                  <a:pt x="783512" y="1371384"/>
                  <a:pt x="781566" y="1371274"/>
                  <a:pt x="779619" y="1371165"/>
                </a:cubicBezTo>
                <a:cubicBezTo>
                  <a:pt x="766469" y="1370361"/>
                  <a:pt x="722835" y="1342290"/>
                  <a:pt x="728571" y="1335910"/>
                </a:cubicBezTo>
                <a:cubicBezTo>
                  <a:pt x="741389" y="1321912"/>
                  <a:pt x="726409" y="1316791"/>
                  <a:pt x="713734" y="1310348"/>
                </a:cubicBezTo>
                <a:cubicBezTo>
                  <a:pt x="696009" y="1301550"/>
                  <a:pt x="678333" y="1293308"/>
                  <a:pt x="659695" y="1285149"/>
                </a:cubicBezTo>
                <a:cubicBezTo>
                  <a:pt x="641562" y="1277227"/>
                  <a:pt x="622997" y="1269901"/>
                  <a:pt x="604409" y="1262299"/>
                </a:cubicBezTo>
                <a:cubicBezTo>
                  <a:pt x="561305" y="1256847"/>
                  <a:pt x="517819" y="1252549"/>
                  <a:pt x="472556" y="1250086"/>
                </a:cubicBezTo>
                <a:cubicBezTo>
                  <a:pt x="438951" y="1247999"/>
                  <a:pt x="401379" y="1244860"/>
                  <a:pt x="382690" y="1214040"/>
                </a:cubicBezTo>
                <a:cubicBezTo>
                  <a:pt x="418096" y="1214570"/>
                  <a:pt x="453575" y="1215933"/>
                  <a:pt x="489053" y="1217296"/>
                </a:cubicBezTo>
                <a:cubicBezTo>
                  <a:pt x="454954" y="1204059"/>
                  <a:pt x="421816" y="1190737"/>
                  <a:pt x="390047" y="1176456"/>
                </a:cubicBezTo>
                <a:cubicBezTo>
                  <a:pt x="363810" y="1164487"/>
                  <a:pt x="342232" y="1150431"/>
                  <a:pt x="333292" y="1131347"/>
                </a:cubicBezTo>
                <a:cubicBezTo>
                  <a:pt x="330930" y="1126518"/>
                  <a:pt x="329025" y="1121368"/>
                  <a:pt x="337841" y="1116956"/>
                </a:cubicBezTo>
                <a:cubicBezTo>
                  <a:pt x="347569" y="1111905"/>
                  <a:pt x="355552" y="1114562"/>
                  <a:pt x="363031" y="1116984"/>
                </a:cubicBezTo>
                <a:cubicBezTo>
                  <a:pt x="393929" y="1126864"/>
                  <a:pt x="425283" y="1136425"/>
                  <a:pt x="455724" y="1146625"/>
                </a:cubicBezTo>
                <a:cubicBezTo>
                  <a:pt x="496146" y="1160147"/>
                  <a:pt x="536111" y="1173989"/>
                  <a:pt x="576050" y="1187553"/>
                </a:cubicBezTo>
                <a:cubicBezTo>
                  <a:pt x="519650" y="1157524"/>
                  <a:pt x="457798" y="1131612"/>
                  <a:pt x="391358" y="1108621"/>
                </a:cubicBezTo>
                <a:cubicBezTo>
                  <a:pt x="343386" y="1091844"/>
                  <a:pt x="295414" y="1075067"/>
                  <a:pt x="258466" y="1051446"/>
                </a:cubicBezTo>
                <a:cubicBezTo>
                  <a:pt x="239512" y="1039678"/>
                  <a:pt x="230024" y="1025400"/>
                  <a:pt x="227119" y="1008864"/>
                </a:cubicBezTo>
                <a:cubicBezTo>
                  <a:pt x="226729" y="1004421"/>
                  <a:pt x="227253" y="999338"/>
                  <a:pt x="237176" y="996508"/>
                </a:cubicBezTo>
                <a:cubicBezTo>
                  <a:pt x="247123" y="993956"/>
                  <a:pt x="253208" y="997060"/>
                  <a:pt x="257395" y="1000610"/>
                </a:cubicBezTo>
                <a:cubicBezTo>
                  <a:pt x="262111" y="1004674"/>
                  <a:pt x="267716" y="1007820"/>
                  <a:pt x="275649" y="1009921"/>
                </a:cubicBezTo>
                <a:cubicBezTo>
                  <a:pt x="345186" y="1029563"/>
                  <a:pt x="406508" y="1054962"/>
                  <a:pt x="469199" y="1079402"/>
                </a:cubicBezTo>
                <a:cubicBezTo>
                  <a:pt x="558968" y="1114336"/>
                  <a:pt x="647368" y="1150231"/>
                  <a:pt x="753033" y="1173138"/>
                </a:cubicBezTo>
                <a:cubicBezTo>
                  <a:pt x="793015" y="1181661"/>
                  <a:pt x="834292" y="1188391"/>
                  <a:pt x="865682" y="1187316"/>
                </a:cubicBezTo>
                <a:cubicBezTo>
                  <a:pt x="750261" y="1147076"/>
                  <a:pt x="641375" y="1104025"/>
                  <a:pt x="543487" y="1053852"/>
                </a:cubicBezTo>
                <a:cubicBezTo>
                  <a:pt x="444589" y="1003208"/>
                  <a:pt x="357848" y="947579"/>
                  <a:pt x="295297" y="880592"/>
                </a:cubicBezTo>
                <a:cubicBezTo>
                  <a:pt x="288871" y="873601"/>
                  <a:pt x="284873" y="866676"/>
                  <a:pt x="264758" y="869281"/>
                </a:cubicBezTo>
                <a:cubicBezTo>
                  <a:pt x="255650" y="870360"/>
                  <a:pt x="252375" y="866170"/>
                  <a:pt x="254388" y="861516"/>
                </a:cubicBezTo>
                <a:cubicBezTo>
                  <a:pt x="266992" y="828509"/>
                  <a:pt x="236853" y="810726"/>
                  <a:pt x="190786" y="799099"/>
                </a:cubicBezTo>
                <a:cubicBezTo>
                  <a:pt x="176408" y="795324"/>
                  <a:pt x="175031" y="790688"/>
                  <a:pt x="184973" y="782539"/>
                </a:cubicBezTo>
                <a:cubicBezTo>
                  <a:pt x="198516" y="771277"/>
                  <a:pt x="196123" y="760574"/>
                  <a:pt x="187530" y="750974"/>
                </a:cubicBezTo>
                <a:cubicBezTo>
                  <a:pt x="182644" y="744967"/>
                  <a:pt x="176339" y="739364"/>
                  <a:pt x="170996" y="733676"/>
                </a:cubicBezTo>
                <a:cubicBezTo>
                  <a:pt x="167290" y="730083"/>
                  <a:pt x="161157" y="726424"/>
                  <a:pt x="169444" y="721499"/>
                </a:cubicBezTo>
                <a:cubicBezTo>
                  <a:pt x="177298" y="717172"/>
                  <a:pt x="185665" y="718676"/>
                  <a:pt x="193501" y="719668"/>
                </a:cubicBezTo>
                <a:cubicBezTo>
                  <a:pt x="231170" y="723917"/>
                  <a:pt x="254043" y="736181"/>
                  <a:pt x="265436" y="755609"/>
                </a:cubicBezTo>
                <a:cubicBezTo>
                  <a:pt x="273963" y="769971"/>
                  <a:pt x="281726" y="770130"/>
                  <a:pt x="302333" y="756567"/>
                </a:cubicBezTo>
                <a:cubicBezTo>
                  <a:pt x="317894" y="746247"/>
                  <a:pt x="332387" y="745814"/>
                  <a:pt x="346481" y="751853"/>
                </a:cubicBezTo>
                <a:cubicBezTo>
                  <a:pt x="354007" y="754830"/>
                  <a:pt x="358771" y="759448"/>
                  <a:pt x="364449" y="763428"/>
                </a:cubicBezTo>
                <a:cubicBezTo>
                  <a:pt x="392910" y="784156"/>
                  <a:pt x="422762" y="804202"/>
                  <a:pt x="467363" y="815678"/>
                </a:cubicBezTo>
                <a:cubicBezTo>
                  <a:pt x="487199" y="820933"/>
                  <a:pt x="508355" y="824672"/>
                  <a:pt x="537693" y="816781"/>
                </a:cubicBezTo>
                <a:cubicBezTo>
                  <a:pt x="518386" y="812039"/>
                  <a:pt x="499567" y="812852"/>
                  <a:pt x="482019" y="811593"/>
                </a:cubicBezTo>
                <a:cubicBezTo>
                  <a:pt x="464472" y="810335"/>
                  <a:pt x="454949" y="806693"/>
                  <a:pt x="467050" y="795557"/>
                </a:cubicBezTo>
                <a:cubicBezTo>
                  <a:pt x="473772" y="789371"/>
                  <a:pt x="472878" y="784693"/>
                  <a:pt x="465734" y="780562"/>
                </a:cubicBezTo>
                <a:cubicBezTo>
                  <a:pt x="442763" y="767188"/>
                  <a:pt x="430336" y="747011"/>
                  <a:pt x="384526" y="749353"/>
                </a:cubicBezTo>
                <a:cubicBezTo>
                  <a:pt x="382123" y="749564"/>
                  <a:pt x="379622" y="748664"/>
                  <a:pt x="377146" y="748041"/>
                </a:cubicBezTo>
                <a:cubicBezTo>
                  <a:pt x="367744" y="745789"/>
                  <a:pt x="357358" y="743342"/>
                  <a:pt x="360089" y="735827"/>
                </a:cubicBezTo>
                <a:cubicBezTo>
                  <a:pt x="363301" y="728269"/>
                  <a:pt x="375652" y="725506"/>
                  <a:pt x="386634" y="723703"/>
                </a:cubicBezTo>
                <a:cubicBezTo>
                  <a:pt x="414823" y="719269"/>
                  <a:pt x="437543" y="724271"/>
                  <a:pt x="459375" y="730191"/>
                </a:cubicBezTo>
                <a:cubicBezTo>
                  <a:pt x="512487" y="744837"/>
                  <a:pt x="556932" y="765561"/>
                  <a:pt x="603200" y="785006"/>
                </a:cubicBezTo>
                <a:cubicBezTo>
                  <a:pt x="672604" y="814173"/>
                  <a:pt x="734250" y="848778"/>
                  <a:pt x="810521" y="873425"/>
                </a:cubicBezTo>
                <a:cubicBezTo>
                  <a:pt x="1037317" y="946423"/>
                  <a:pt x="1260943" y="1021938"/>
                  <a:pt x="1494102" y="1090180"/>
                </a:cubicBezTo>
                <a:cubicBezTo>
                  <a:pt x="1580109" y="1115371"/>
                  <a:pt x="1667892" y="1138728"/>
                  <a:pt x="1756565" y="1161167"/>
                </a:cubicBezTo>
                <a:cubicBezTo>
                  <a:pt x="1756899" y="1159458"/>
                  <a:pt x="1757282" y="1158305"/>
                  <a:pt x="1757592" y="1156319"/>
                </a:cubicBezTo>
                <a:cubicBezTo>
                  <a:pt x="1757470" y="1154931"/>
                  <a:pt x="1757324" y="1153264"/>
                  <a:pt x="1757202" y="1151876"/>
                </a:cubicBezTo>
                <a:cubicBezTo>
                  <a:pt x="1694452" y="1137796"/>
                  <a:pt x="1632540" y="1122242"/>
                  <a:pt x="1572453" y="1105409"/>
                </a:cubicBezTo>
                <a:cubicBezTo>
                  <a:pt x="1424942" y="1063789"/>
                  <a:pt x="1288864" y="1014450"/>
                  <a:pt x="1171972" y="951953"/>
                </a:cubicBezTo>
                <a:cubicBezTo>
                  <a:pt x="1162328" y="946924"/>
                  <a:pt x="1152112" y="946421"/>
                  <a:pt x="1137334" y="949118"/>
                </a:cubicBezTo>
                <a:cubicBezTo>
                  <a:pt x="1089682" y="958058"/>
                  <a:pt x="1074050" y="951035"/>
                  <a:pt x="1081493" y="925476"/>
                </a:cubicBezTo>
                <a:cubicBezTo>
                  <a:pt x="1083360" y="919155"/>
                  <a:pt x="1083403" y="914115"/>
                  <a:pt x="1074768" y="909555"/>
                </a:cubicBezTo>
                <a:cubicBezTo>
                  <a:pt x="1036165" y="889158"/>
                  <a:pt x="995714" y="869763"/>
                  <a:pt x="952019" y="852050"/>
                </a:cubicBezTo>
                <a:cubicBezTo>
                  <a:pt x="871170" y="819410"/>
                  <a:pt x="784821" y="790332"/>
                  <a:pt x="709017" y="754450"/>
                </a:cubicBezTo>
                <a:cubicBezTo>
                  <a:pt x="686747" y="743533"/>
                  <a:pt x="669617" y="730485"/>
                  <a:pt x="659046" y="714902"/>
                </a:cubicBezTo>
                <a:cubicBezTo>
                  <a:pt x="655674" y="709602"/>
                  <a:pt x="653624" y="702786"/>
                  <a:pt x="664793" y="697608"/>
                </a:cubicBezTo>
                <a:cubicBezTo>
                  <a:pt x="675483" y="692472"/>
                  <a:pt x="684069" y="696476"/>
                  <a:pt x="692052" y="699133"/>
                </a:cubicBezTo>
                <a:cubicBezTo>
                  <a:pt x="725451" y="709913"/>
                  <a:pt x="759355" y="720929"/>
                  <a:pt x="792779" y="731987"/>
                </a:cubicBezTo>
                <a:cubicBezTo>
                  <a:pt x="826682" y="743003"/>
                  <a:pt x="860155" y="754616"/>
                  <a:pt x="895574" y="766338"/>
                </a:cubicBezTo>
                <a:cubicBezTo>
                  <a:pt x="897416" y="759741"/>
                  <a:pt x="890085" y="758985"/>
                  <a:pt x="886044" y="757101"/>
                </a:cubicBezTo>
                <a:cubicBezTo>
                  <a:pt x="828975" y="730489"/>
                  <a:pt x="766861" y="707118"/>
                  <a:pt x="702924" y="685027"/>
                </a:cubicBezTo>
                <a:cubicBezTo>
                  <a:pt x="653460" y="667821"/>
                  <a:pt x="605342" y="649378"/>
                  <a:pt x="571540" y="622962"/>
                </a:cubicBezTo>
                <a:cubicBezTo>
                  <a:pt x="558524" y="612632"/>
                  <a:pt x="551227" y="601239"/>
                  <a:pt x="552940" y="587657"/>
                </a:cubicBezTo>
                <a:cubicBezTo>
                  <a:pt x="553537" y="583407"/>
                  <a:pt x="554132" y="579157"/>
                  <a:pt x="563623" y="576925"/>
                </a:cubicBezTo>
                <a:cubicBezTo>
                  <a:pt x="571217" y="575139"/>
                  <a:pt x="576243" y="577216"/>
                  <a:pt x="580332" y="579656"/>
                </a:cubicBezTo>
                <a:cubicBezTo>
                  <a:pt x="587500" y="584063"/>
                  <a:pt x="594668" y="588471"/>
                  <a:pt x="604623" y="591516"/>
                </a:cubicBezTo>
                <a:cubicBezTo>
                  <a:pt x="664350" y="609779"/>
                  <a:pt x="720426" y="630601"/>
                  <a:pt x="775136" y="652383"/>
                </a:cubicBezTo>
                <a:cubicBezTo>
                  <a:pt x="864952" y="687874"/>
                  <a:pt x="953882" y="724283"/>
                  <a:pt x="1057795" y="749301"/>
                </a:cubicBezTo>
                <a:cubicBezTo>
                  <a:pt x="1096889" y="758742"/>
                  <a:pt x="1137304" y="766668"/>
                  <a:pt x="1183454" y="768213"/>
                </a:cubicBezTo>
                <a:cubicBezTo>
                  <a:pt x="1181768" y="765563"/>
                  <a:pt x="1178737" y="764150"/>
                  <a:pt x="1175732" y="763015"/>
                </a:cubicBezTo>
                <a:cubicBezTo>
                  <a:pt x="1075170" y="726508"/>
                  <a:pt x="977850" y="688319"/>
                  <a:pt x="888743" y="644370"/>
                </a:cubicBezTo>
                <a:cubicBezTo>
                  <a:pt x="778881" y="590211"/>
                  <a:pt x="683912" y="529148"/>
                  <a:pt x="615490" y="455960"/>
                </a:cubicBezTo>
                <a:cubicBezTo>
                  <a:pt x="612312" y="452882"/>
                  <a:pt x="610122" y="449996"/>
                  <a:pt x="602432" y="450671"/>
                </a:cubicBezTo>
                <a:cubicBezTo>
                  <a:pt x="582748" y="452678"/>
                  <a:pt x="580338" y="447293"/>
                  <a:pt x="582418" y="437876"/>
                </a:cubicBezTo>
                <a:cubicBezTo>
                  <a:pt x="588134" y="414707"/>
                  <a:pt x="573498" y="396964"/>
                  <a:pt x="539211" y="387101"/>
                </a:cubicBezTo>
                <a:cubicBezTo>
                  <a:pt x="514350" y="379769"/>
                  <a:pt x="493430" y="373210"/>
                  <a:pt x="519748" y="352990"/>
                </a:cubicBezTo>
                <a:cubicBezTo>
                  <a:pt x="526113" y="348234"/>
                  <a:pt x="523173" y="342336"/>
                  <a:pt x="520282" y="336993"/>
                </a:cubicBezTo>
                <a:cubicBezTo>
                  <a:pt x="516186" y="328957"/>
                  <a:pt x="507910" y="322968"/>
                  <a:pt x="498650" y="316785"/>
                </a:cubicBezTo>
                <a:cubicBezTo>
                  <a:pt x="493501" y="313319"/>
                  <a:pt x="487271" y="308549"/>
                  <a:pt x="493610" y="303515"/>
                </a:cubicBezTo>
                <a:cubicBezTo>
                  <a:pt x="500838" y="297564"/>
                  <a:pt x="511247" y="300288"/>
                  <a:pt x="519565" y="301237"/>
                </a:cubicBezTo>
                <a:cubicBezTo>
                  <a:pt x="557715" y="305444"/>
                  <a:pt x="581118" y="318221"/>
                  <a:pt x="592560" y="338204"/>
                </a:cubicBezTo>
                <a:cubicBezTo>
                  <a:pt x="599979" y="350985"/>
                  <a:pt x="609184" y="351016"/>
                  <a:pt x="627076" y="339652"/>
                </a:cubicBezTo>
                <a:cubicBezTo>
                  <a:pt x="647275" y="326965"/>
                  <a:pt x="664147" y="326044"/>
                  <a:pt x="679640" y="336997"/>
                </a:cubicBezTo>
                <a:cubicBezTo>
                  <a:pt x="692054" y="345981"/>
                  <a:pt x="702112" y="355732"/>
                  <a:pt x="716352" y="363437"/>
                </a:cubicBezTo>
                <a:cubicBezTo>
                  <a:pt x="754546" y="384710"/>
                  <a:pt x="790508" y="408138"/>
                  <a:pt x="869745" y="400343"/>
                </a:cubicBezTo>
                <a:cubicBezTo>
                  <a:pt x="847718" y="392203"/>
                  <a:pt x="825656" y="394699"/>
                  <a:pt x="806641" y="393290"/>
                </a:cubicBezTo>
                <a:cubicBezTo>
                  <a:pt x="792988" y="392249"/>
                  <a:pt x="779165" y="389265"/>
                  <a:pt x="791435" y="380072"/>
                </a:cubicBezTo>
                <a:cubicBezTo>
                  <a:pt x="805532" y="369601"/>
                  <a:pt x="796441" y="365362"/>
                  <a:pt x="787709" y="359692"/>
                </a:cubicBezTo>
                <a:cubicBezTo>
                  <a:pt x="767647" y="346342"/>
                  <a:pt x="751260" y="330710"/>
                  <a:pt x="711071" y="330880"/>
                </a:cubicBezTo>
                <a:cubicBezTo>
                  <a:pt x="704773" y="330873"/>
                  <a:pt x="699699" y="328240"/>
                  <a:pt x="694722" y="326718"/>
                </a:cubicBezTo>
                <a:cubicBezTo>
                  <a:pt x="687749" y="324532"/>
                  <a:pt x="681713" y="321984"/>
                  <a:pt x="684613" y="316412"/>
                </a:cubicBezTo>
                <a:cubicBezTo>
                  <a:pt x="687565" y="311396"/>
                  <a:pt x="694531" y="307986"/>
                  <a:pt x="703615" y="306629"/>
                </a:cubicBezTo>
                <a:cubicBezTo>
                  <a:pt x="711738" y="305356"/>
                  <a:pt x="720365" y="304319"/>
                  <a:pt x="728585" y="304157"/>
                </a:cubicBezTo>
                <a:cubicBezTo>
                  <a:pt x="765287" y="302895"/>
                  <a:pt x="791378" y="313197"/>
                  <a:pt x="817397" y="322666"/>
                </a:cubicBezTo>
                <a:cubicBezTo>
                  <a:pt x="908436" y="355531"/>
                  <a:pt x="989341" y="394323"/>
                  <a:pt x="1073943" y="431110"/>
                </a:cubicBezTo>
                <a:cubicBezTo>
                  <a:pt x="1158521" y="467620"/>
                  <a:pt x="1256741" y="493978"/>
                  <a:pt x="1349484" y="524175"/>
                </a:cubicBezTo>
                <a:cubicBezTo>
                  <a:pt x="1563417" y="594105"/>
                  <a:pt x="1778287" y="663672"/>
                  <a:pt x="2004921" y="723811"/>
                </a:cubicBezTo>
                <a:cubicBezTo>
                  <a:pt x="2226580" y="782429"/>
                  <a:pt x="2967159" y="809769"/>
                  <a:pt x="3111348" y="808027"/>
                </a:cubicBezTo>
                <a:cubicBezTo>
                  <a:pt x="3295676" y="805559"/>
                  <a:pt x="3730204" y="773014"/>
                  <a:pt x="4173417" y="745585"/>
                </a:cubicBezTo>
                <a:cubicBezTo>
                  <a:pt x="4223504" y="742307"/>
                  <a:pt x="4272653" y="739393"/>
                  <a:pt x="4324760" y="737057"/>
                </a:cubicBezTo>
                <a:cubicBezTo>
                  <a:pt x="5801059" y="670156"/>
                  <a:pt x="6841344" y="326433"/>
                  <a:pt x="6893789" y="305879"/>
                </a:cubicBezTo>
                <a:cubicBezTo>
                  <a:pt x="6978091" y="273014"/>
                  <a:pt x="7258655" y="208091"/>
                  <a:pt x="7259184" y="208604"/>
                </a:cubicBezTo>
                <a:cubicBezTo>
                  <a:pt x="7265440" y="213652"/>
                  <a:pt x="7297274" y="217644"/>
                  <a:pt x="7323059" y="220312"/>
                </a:cubicBezTo>
                <a:lnTo>
                  <a:pt x="7347572" y="222730"/>
                </a:lnTo>
                <a:lnTo>
                  <a:pt x="7350636" y="224083"/>
                </a:lnTo>
                <a:cubicBezTo>
                  <a:pt x="7359607" y="224205"/>
                  <a:pt x="7359159" y="223929"/>
                  <a:pt x="7353245" y="223290"/>
                </a:cubicBezTo>
                <a:lnTo>
                  <a:pt x="7347572" y="222730"/>
                </a:lnTo>
                <a:lnTo>
                  <a:pt x="7342573" y="220523"/>
                </a:lnTo>
                <a:cubicBezTo>
                  <a:pt x="7341302" y="218466"/>
                  <a:pt x="7341191" y="215818"/>
                  <a:pt x="7341465" y="213415"/>
                </a:cubicBezTo>
                <a:cubicBezTo>
                  <a:pt x="7342771" y="200707"/>
                  <a:pt x="7352468" y="189782"/>
                  <a:pt x="7375606" y="182994"/>
                </a:cubicBezTo>
                <a:cubicBezTo>
                  <a:pt x="7397808" y="176568"/>
                  <a:pt x="7420538" y="170655"/>
                  <a:pt x="7443270" y="164742"/>
                </a:cubicBezTo>
                <a:cubicBezTo>
                  <a:pt x="7462204" y="159722"/>
                  <a:pt x="7475181" y="158583"/>
                  <a:pt x="7478299" y="172021"/>
                </a:cubicBezTo>
                <a:cubicBezTo>
                  <a:pt x="7481416" y="185460"/>
                  <a:pt x="7508389" y="189249"/>
                  <a:pt x="7524024" y="179761"/>
                </a:cubicBezTo>
                <a:cubicBezTo>
                  <a:pt x="7585174" y="142492"/>
                  <a:pt x="7658615" y="112820"/>
                  <a:pt x="7727944" y="80430"/>
                </a:cubicBezTo>
                <a:cubicBezTo>
                  <a:pt x="7776349" y="57992"/>
                  <a:pt x="7827303" y="37009"/>
                  <a:pt x="7867024" y="9456"/>
                </a:cubicBezTo>
                <a:cubicBezTo>
                  <a:pt x="7874326" y="4338"/>
                  <a:pt x="7880999" y="-2404"/>
                  <a:pt x="7894848" y="858"/>
                </a:cubicBezTo>
                <a:close/>
              </a:path>
            </a:pathLst>
          </a:custGeom>
        </p:spPr>
      </p:pic>
    </p:spTree>
    <p:extLst>
      <p:ext uri="{BB962C8B-B14F-4D97-AF65-F5344CB8AC3E}">
        <p14:creationId xmlns:p14="http://schemas.microsoft.com/office/powerpoint/2010/main" val="2105921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031070"/>
            <a:ext cx="8839200" cy="5693866"/>
          </a:xfrm>
          <a:prstGeom prst="rect">
            <a:avLst/>
          </a:prstGeom>
          <a:noFill/>
        </p:spPr>
        <p:txBody>
          <a:bodyPr wrap="square" rtlCol="0">
            <a:spAutoFit/>
          </a:bodyPr>
          <a:lstStyle/>
          <a:p>
            <a:r>
              <a:rPr lang="en-GB" sz="2800" dirty="0"/>
              <a:t>In 1890, Rev. </a:t>
            </a:r>
            <a:r>
              <a:rPr lang="en-GB" sz="2800" dirty="0" err="1"/>
              <a:t>Applebe</a:t>
            </a:r>
            <a:r>
              <a:rPr lang="en-GB" sz="2800" dirty="0"/>
              <a:t> ordained Sister Theresa as the first Wesleyan Methodist Deaconess on the Johannesburg goldfields. In 1979 Sister Mavis </a:t>
            </a:r>
            <a:r>
              <a:rPr lang="en-GB" sz="2800" dirty="0" err="1"/>
              <a:t>Mbilini</a:t>
            </a:r>
            <a:r>
              <a:rPr lang="en-GB" sz="2800" dirty="0"/>
              <a:t> was the first black women to be ordained as a Deaconess and in 1985 she became the first black woman to be ordained to the Ministry of the Word and Sacraments in the MCSA. </a:t>
            </a:r>
          </a:p>
          <a:p>
            <a:endParaRPr lang="en-GB" sz="2800" dirty="0"/>
          </a:p>
          <a:p>
            <a:r>
              <a:rPr lang="en-GB" sz="2800" dirty="0"/>
              <a:t>When men were admitted to the Order in </a:t>
            </a:r>
          </a:p>
          <a:p>
            <a:r>
              <a:rPr lang="en-GB" sz="2800" dirty="0"/>
              <a:t>the mid-nineties the name changed to the </a:t>
            </a:r>
          </a:p>
          <a:p>
            <a:r>
              <a:rPr lang="en-GB" sz="2800" dirty="0"/>
              <a:t>current Methodist Order of Deacons - MOD. </a:t>
            </a:r>
          </a:p>
          <a:p>
            <a:r>
              <a:rPr lang="en-GB" sz="2800" dirty="0"/>
              <a:t>The first Deacon from Swaziland was ordained in 2011, with another since then and we have Deacons in Mozambique, and Botswana and all over South Africa.</a:t>
            </a:r>
            <a:endParaRPr lang="en-US" sz="1000" dirty="0"/>
          </a:p>
        </p:txBody>
      </p:sp>
      <p:sp>
        <p:nvSpPr>
          <p:cNvPr id="4" name="TextBox 3"/>
          <p:cNvSpPr txBox="1"/>
          <p:nvPr/>
        </p:nvSpPr>
        <p:spPr>
          <a:xfrm>
            <a:off x="1028700" y="177799"/>
            <a:ext cx="7086600" cy="830997"/>
          </a:xfrm>
          <a:prstGeom prst="rect">
            <a:avLst/>
          </a:prstGeom>
          <a:noFill/>
        </p:spPr>
        <p:txBody>
          <a:bodyPr wrap="square" rtlCol="0">
            <a:spAutoFit/>
          </a:bodyPr>
          <a:lstStyle/>
          <a:p>
            <a:pPr algn="ctr"/>
            <a:r>
              <a:rPr lang="en-US" sz="4800" b="1" dirty="0"/>
              <a:t>MCSA Methodist Deacons</a:t>
            </a:r>
          </a:p>
        </p:txBody>
      </p:sp>
      <p:pic>
        <p:nvPicPr>
          <p:cNvPr id="3074" name="Picture 2" descr="Plumstead Methodist Church">
            <a:extLst>
              <a:ext uri="{FF2B5EF4-FFF2-40B4-BE49-F238E27FC236}">
                <a16:creationId xmlns:a16="http://schemas.microsoft.com/office/drawing/2014/main" id="{83F4975F-A200-4D87-B69B-AB9E242EADA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3657600"/>
            <a:ext cx="1652160" cy="1652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8131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0"/>
            <a:ext cx="8839200" cy="1913216"/>
          </a:xfrm>
          <a:prstGeom prst="rect">
            <a:avLst/>
          </a:prstGeom>
          <a:noFill/>
        </p:spPr>
        <p:txBody>
          <a:bodyPr wrap="square" rtlCol="0">
            <a:spAutoFit/>
          </a:bodyPr>
          <a:lstStyle/>
          <a:p>
            <a:pPr>
              <a:lnSpc>
                <a:spcPct val="107000"/>
              </a:lnSpc>
              <a:spcAft>
                <a:spcPts val="800"/>
              </a:spcAft>
            </a:pPr>
            <a:r>
              <a:rPr lang="en-ZA" sz="2800" dirty="0">
                <a:effectLst/>
                <a:latin typeface="Arial" panose="020B0604020202020204" pitchFamily="34" charset="0"/>
                <a:ea typeface="Calibri" panose="020F0502020204030204" pitchFamily="34" charset="0"/>
                <a:cs typeface="Times New Roman" panose="02020603050405020304" pitchFamily="18" charset="0"/>
              </a:rPr>
              <a:t>The vision of the Methodist Order of Deacons is ‘To share Christ’s love through service and to help the church respond to the needs of the wider community.’ (Methodist Book of Order 13.1) </a:t>
            </a:r>
            <a:endParaRPr lang="en-ZA"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228600" y="609600"/>
            <a:ext cx="8586360" cy="830997"/>
          </a:xfrm>
          <a:prstGeom prst="rect">
            <a:avLst/>
          </a:prstGeom>
          <a:noFill/>
        </p:spPr>
        <p:txBody>
          <a:bodyPr wrap="square" rtlCol="0">
            <a:spAutoFit/>
          </a:bodyPr>
          <a:lstStyle/>
          <a:p>
            <a:pPr algn="ctr"/>
            <a:r>
              <a:rPr lang="en-US" sz="4800" b="1" dirty="0"/>
              <a:t>MCSA Methodist Deacons Vision</a:t>
            </a:r>
          </a:p>
        </p:txBody>
      </p:sp>
    </p:spTree>
    <p:extLst>
      <p:ext uri="{BB962C8B-B14F-4D97-AF65-F5344CB8AC3E}">
        <p14:creationId xmlns:p14="http://schemas.microsoft.com/office/powerpoint/2010/main" val="3862380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914400"/>
            <a:ext cx="8839200" cy="5693866"/>
          </a:xfrm>
          <a:prstGeom prst="rect">
            <a:avLst/>
          </a:prstGeom>
          <a:noFill/>
        </p:spPr>
        <p:txBody>
          <a:bodyPr wrap="square" rtlCol="0">
            <a:spAutoFit/>
          </a:bodyPr>
          <a:lstStyle/>
          <a:p>
            <a:r>
              <a:rPr lang="en-GB" sz="2800" dirty="0"/>
              <a:t>As deacons, we serve the MCSA as Ministers of Word and Service. We do so by applying skills, talents, experience and insights we have accumulated that have shaped us for ministry. </a:t>
            </a:r>
          </a:p>
          <a:p>
            <a:r>
              <a:rPr lang="en-GB" sz="2800" dirty="0"/>
              <a:t>We aim to positively impact the Church’s ability to be Missional. Our guidance is towards practical theology (hands-on, living the Gospel injunction to love God and one another) that results in the development of strategies and implementation of activities that are constantly evaluated and assessed to maximise impact and transformation within our communities. We avail ourselves to serve on task teams, committees, and work groups that formulate, promote and implement mission strategies.</a:t>
            </a:r>
            <a:endParaRPr lang="en-US" sz="1000" dirty="0"/>
          </a:p>
        </p:txBody>
      </p:sp>
      <p:sp>
        <p:nvSpPr>
          <p:cNvPr id="4" name="TextBox 3"/>
          <p:cNvSpPr txBox="1"/>
          <p:nvPr/>
        </p:nvSpPr>
        <p:spPr>
          <a:xfrm>
            <a:off x="228600" y="177799"/>
            <a:ext cx="8586360" cy="830997"/>
          </a:xfrm>
          <a:prstGeom prst="rect">
            <a:avLst/>
          </a:prstGeom>
          <a:noFill/>
        </p:spPr>
        <p:txBody>
          <a:bodyPr wrap="square" rtlCol="0">
            <a:spAutoFit/>
          </a:bodyPr>
          <a:lstStyle/>
          <a:p>
            <a:pPr algn="ctr"/>
            <a:r>
              <a:rPr lang="en-US" sz="4800" b="1" dirty="0"/>
              <a:t>MCSA Deacons Role</a:t>
            </a:r>
          </a:p>
        </p:txBody>
      </p:sp>
    </p:spTree>
    <p:extLst>
      <p:ext uri="{BB962C8B-B14F-4D97-AF65-F5344CB8AC3E}">
        <p14:creationId xmlns:p14="http://schemas.microsoft.com/office/powerpoint/2010/main" val="3463921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1849" y="1008796"/>
            <a:ext cx="8555077" cy="3539430"/>
          </a:xfrm>
          <a:prstGeom prst="rect">
            <a:avLst/>
          </a:prstGeom>
          <a:noFill/>
        </p:spPr>
        <p:txBody>
          <a:bodyPr wrap="square" rtlCol="0">
            <a:spAutoFit/>
          </a:bodyPr>
          <a:lstStyle/>
          <a:p>
            <a:r>
              <a:rPr lang="en-US" sz="2800" u="sng" dirty="0"/>
              <a:t>Ordination is a visible and outward sign of the sacred trust of clergy leadership</a:t>
            </a:r>
            <a:r>
              <a:rPr lang="en-US" sz="2800" dirty="0"/>
              <a:t>. It is a gift of God, given to Christ’s church through the power of the Holy Spirit. Ordination is a holy act of the church universal that empowers clergy, who manifest an inward and spiritual grace, to represent the divine initiative at work </a:t>
            </a:r>
            <a:br>
              <a:rPr lang="en-US" sz="2800" dirty="0"/>
            </a:br>
            <a:r>
              <a:rPr lang="en-US" sz="2800" dirty="0"/>
              <a:t>in the community through the life</a:t>
            </a:r>
            <a:br>
              <a:rPr lang="en-US" sz="2800" dirty="0"/>
            </a:br>
            <a:r>
              <a:rPr lang="en-US" sz="2800" dirty="0"/>
              <a:t>of apostolic ministry. </a:t>
            </a:r>
          </a:p>
        </p:txBody>
      </p:sp>
      <p:sp>
        <p:nvSpPr>
          <p:cNvPr id="4" name="TextBox 3"/>
          <p:cNvSpPr txBox="1"/>
          <p:nvPr/>
        </p:nvSpPr>
        <p:spPr>
          <a:xfrm>
            <a:off x="-22274" y="239355"/>
            <a:ext cx="8839200" cy="769441"/>
          </a:xfrm>
          <a:prstGeom prst="rect">
            <a:avLst/>
          </a:prstGeom>
          <a:noFill/>
        </p:spPr>
        <p:txBody>
          <a:bodyPr wrap="square" rtlCol="0">
            <a:spAutoFit/>
          </a:bodyPr>
          <a:lstStyle/>
          <a:p>
            <a:pPr algn="ctr"/>
            <a:r>
              <a:rPr lang="en-US" sz="4400" b="1" dirty="0"/>
              <a:t>Deaconate an Ordained Ministry </a:t>
            </a:r>
          </a:p>
        </p:txBody>
      </p:sp>
    </p:spTree>
    <p:extLst>
      <p:ext uri="{BB962C8B-B14F-4D97-AF65-F5344CB8AC3E}">
        <p14:creationId xmlns:p14="http://schemas.microsoft.com/office/powerpoint/2010/main" val="21686577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2280</TotalTime>
  <Words>1385</Words>
  <Application>Microsoft Office PowerPoint</Application>
  <PresentationFormat>On-screen Show (4:3)</PresentationFormat>
  <Paragraphs>149</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&amp;quot</vt:lpstr>
      <vt:lpstr>arial</vt:lpstr>
      <vt:lpstr>arial</vt:lpstr>
      <vt:lpstr>Calibri</vt:lpstr>
      <vt:lpstr>Segoe UI</vt:lpstr>
      <vt:lpstr>Times New Roman</vt:lpstr>
      <vt:lpstr>Verdana</vt:lpstr>
      <vt:lpstr>Office Theme</vt:lpstr>
      <vt:lpstr>Order of Deacons Information Session</vt:lpstr>
      <vt:lpstr>PowerPoint Presentation</vt:lpstr>
      <vt:lpstr>PowerPoint Presentation</vt:lpstr>
      <vt:lpstr>PowerPoint Presentation</vt:lpstr>
      <vt:lpstr>Deacons of the mcsa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Deacon Information Session</dc:title>
  <dc:creator>Leo Yates</dc:creator>
  <cp:lastModifiedBy>Bongiwe Talapile</cp:lastModifiedBy>
  <cp:revision>220</cp:revision>
  <cp:lastPrinted>2020-05-01T11:39:39Z</cp:lastPrinted>
  <dcterms:created xsi:type="dcterms:W3CDTF">2020-04-15T11:31:00Z</dcterms:created>
  <dcterms:modified xsi:type="dcterms:W3CDTF">2025-01-29T08:22:58Z</dcterms:modified>
</cp:coreProperties>
</file>